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3" r:id="rId12"/>
    <p:sldId id="271" r:id="rId13"/>
    <p:sldId id="272" r:id="rId14"/>
    <p:sldId id="275" r:id="rId15"/>
    <p:sldId id="276" r:id="rId16"/>
    <p:sldId id="277" r:id="rId17"/>
    <p:sldId id="286" r:id="rId18"/>
    <p:sldId id="287" r:id="rId19"/>
    <p:sldId id="279" r:id="rId20"/>
    <p:sldId id="278" r:id="rId21"/>
    <p:sldId id="274" r:id="rId22"/>
    <p:sldId id="280" r:id="rId23"/>
    <p:sldId id="281" r:id="rId24"/>
    <p:sldId id="282" r:id="rId25"/>
    <p:sldId id="283" r:id="rId26"/>
    <p:sldId id="284" r:id="rId27"/>
    <p:sldId id="285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C8ABF-D509-4D60-B093-2E210250E6A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C2AC6-DE7A-4DE1-910A-9F8C15BD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85FA-E4C3-A574-5EBB-C71FE80D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C05B93CD-7B4A-4624-984F-530C77B9199C}" type="datetime1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DD005-5B42-B303-DBBC-1F86843B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1813-15B7-848F-5668-F6E59967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1753E63-E7C7-BD2A-00A9-D7C91D0E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820427" cy="2994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280BADD-A62A-4304-2333-A714F058E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59485"/>
            <a:ext cx="2377610" cy="8416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784A4F-E580-C7A6-AA6E-7BC2D3C364A0}"/>
              </a:ext>
            </a:extLst>
          </p:cNvPr>
          <p:cNvCxnSpPr/>
          <p:nvPr userDrawn="1"/>
        </p:nvCxnSpPr>
        <p:spPr>
          <a:xfrm>
            <a:off x="838200" y="3561347"/>
            <a:ext cx="320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8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75382-029A-4888-5E6A-6D4786508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3312"/>
            <a:ext cx="5181600" cy="4351338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398D9-8622-C4EE-2799-7301288B6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3EF30-D9AF-C442-C833-A19C03CA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31B6B43-67A3-490E-904E-82DBA3AB7EC7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C0DDD-2A36-3EBC-F754-75D19AB2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D8F6-3DB1-6B1B-1693-62AAF2E3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FF008F-EBF2-9447-4E01-DDD810DD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10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4196B-6E26-A412-B461-EA93D966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3840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C8C4-B21D-1E67-CAF4-9720E8B3C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2316"/>
            <a:ext cx="5157787" cy="3684588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F9C1B-B0CC-DB0F-9AA0-8A94E371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840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57AB7-F9F1-217F-F328-1CAF14A50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2316"/>
            <a:ext cx="5183188" cy="3684588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EE051-615F-3753-50B8-CEAF46B8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9DC084EA-825B-408E-8335-3543F5AD1427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1D64D-1B59-DEE1-8DBF-F98BB5FC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0536-45F3-8A48-1B19-3AC6B33F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C18B8-2686-3C59-F44E-09A989C7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35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F4E7F-ADE9-FF38-3156-B3EDD46B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70D50B14-8BBC-41F2-A7B1-CB117C5AD07F}" type="datetime1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DB33-A148-2531-71D4-DD31117E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F19AF-C63A-62F4-DE33-57757060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E635A2-F0AE-29FB-37C6-76E3F9BC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62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4DAB4-6F8B-4825-2759-7D46A01F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9CB1901C-B70D-4E87-B4DB-175E041BFEC9}" type="datetime1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9AFF3-78CF-4630-1AF7-630BEBCD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16C65-320C-FCF4-D6E1-EA7754D6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9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6F55-5812-D11E-AC8B-1B90B48F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662"/>
            <a:ext cx="3932237" cy="127053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Nexa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E064-A8F5-0B91-1049-591FFE69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5663"/>
            <a:ext cx="6172200" cy="4465387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 sz="32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 sz="2400"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 sz="2000"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Nexa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6C67E-0E49-4974-B525-F9CC94BE1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6198"/>
            <a:ext cx="3932237" cy="320279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4E291-1CDF-CB60-9583-786BB833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005EE4E6-7D16-462C-B59E-3DE0855745B6}" type="datetime1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99EA4-498E-E17A-6239-D1E7F5E8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6CFAA-0045-0545-C396-3C75209A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82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38F7-1D03-1DB0-F0DA-31D17E41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9410"/>
            <a:ext cx="3932237" cy="1174281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Nexa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1A5FC-5B37-8969-5915-758CCD73A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9411"/>
            <a:ext cx="6172200" cy="4561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891E2-F04E-03A9-16FC-1E4DC62E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3692"/>
            <a:ext cx="3932237" cy="339529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587BA-70EC-6EBC-EBAF-3A7D41B8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55BB6B9B-BAC2-4C68-830E-4E8FC7ECE307}" type="datetime1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9557D-C6DA-79D5-3CAD-EE7048D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D9BCB-676D-58C5-B036-1AC1E6E3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7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C34472-D625-EF57-E8CC-2CC691662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89785"/>
            <a:ext cx="2628900" cy="488717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AD351-1AE3-B543-AADD-AF02925E8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89785"/>
            <a:ext cx="7734300" cy="4887178"/>
          </a:xfrm>
        </p:spPr>
        <p:txBody>
          <a:bodyPr vert="eaVert"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6411-9B00-C75E-5671-00589CF3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6BF28D1C-7D08-420F-B2F3-DEE7989EB98B}" type="datetime1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FC298-4725-055C-26A6-1330EA59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36CAD-CB02-F3B8-691C-5F291DF8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3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/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2A44-1888-1106-0074-D76797D66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86551"/>
            <a:ext cx="12192000" cy="26084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Section Title Slide or Final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8F8C9-040A-896D-0D54-BCED6A9C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26E34F5-0C0F-4140-A16F-2CF2F9482471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07BAE-ABE2-7ED2-8085-5B8DC57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24D3D-6EFF-1411-455F-37C2AB7B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AE9E1A8-18CC-F131-DBB9-B08F158614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63" y="4726089"/>
            <a:ext cx="2585274" cy="9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10515600" cy="4819801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5612EA-9763-ECD8-228B-D063CC6F49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175" y="1357313"/>
            <a:ext cx="5138738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1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0" indent="0">
              <a:buClr>
                <a:srgbClr val="8CC63F"/>
              </a:buClr>
              <a:buSzPct val="70000"/>
              <a:buFont typeface="Wingdings 3" panose="05040102010807070707" pitchFamily="18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914400" indent="0">
              <a:buFont typeface="Calibri" panose="020F0502020204030204" pitchFamily="34" charset="0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1828800" indent="0">
              <a:buSzPct val="80000"/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5612EA-9763-ECD8-228B-D063CC6F49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175" y="1357313"/>
            <a:ext cx="5138738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FFCAEA-8FD8-0894-96BE-B58F00D9D2A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34125" y="1357313"/>
            <a:ext cx="5157788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0" indent="0">
              <a:buClr>
                <a:srgbClr val="8CC63F"/>
              </a:buClr>
              <a:buSzPct val="70000"/>
              <a:buFont typeface="Wingdings 3" panose="05040102010807070707" pitchFamily="18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FFCAEA-8FD8-0894-96BE-B58F00D9D2A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34125" y="1357313"/>
            <a:ext cx="5157788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0" indent="0">
              <a:buClr>
                <a:srgbClr val="8CC63F"/>
              </a:buClr>
              <a:buSzPct val="70000"/>
              <a:buFont typeface="Wingdings 3" panose="05040102010807070707" pitchFamily="18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E01E356-0FC9-B1F8-BC97-9F0EE91B942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6984360"/>
              </p:ext>
            </p:extLst>
          </p:nvPr>
        </p:nvGraphicFramePr>
        <p:xfrm>
          <a:off x="6189043" y="2156058"/>
          <a:ext cx="5857776" cy="19154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64444">
                  <a:extLst>
                    <a:ext uri="{9D8B030D-6E8A-4147-A177-3AD203B41FA5}">
                      <a16:colId xmlns:a16="http://schemas.microsoft.com/office/drawing/2014/main" val="2294085839"/>
                    </a:ext>
                  </a:extLst>
                </a:gridCol>
                <a:gridCol w="1464444">
                  <a:extLst>
                    <a:ext uri="{9D8B030D-6E8A-4147-A177-3AD203B41FA5}">
                      <a16:colId xmlns:a16="http://schemas.microsoft.com/office/drawing/2014/main" val="2029961112"/>
                    </a:ext>
                  </a:extLst>
                </a:gridCol>
                <a:gridCol w="1464444">
                  <a:extLst>
                    <a:ext uri="{9D8B030D-6E8A-4147-A177-3AD203B41FA5}">
                      <a16:colId xmlns:a16="http://schemas.microsoft.com/office/drawing/2014/main" val="3932986128"/>
                    </a:ext>
                  </a:extLst>
                </a:gridCol>
                <a:gridCol w="1464444">
                  <a:extLst>
                    <a:ext uri="{9D8B030D-6E8A-4147-A177-3AD203B41FA5}">
                      <a16:colId xmlns:a16="http://schemas.microsoft.com/office/drawing/2014/main" val="3832528825"/>
                    </a:ext>
                  </a:extLst>
                </a:gridCol>
              </a:tblGrid>
              <a:tr h="478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28197"/>
                  </a:ext>
                </a:extLst>
              </a:tr>
              <a:tr h="478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06781"/>
                  </a:ext>
                </a:extLst>
              </a:tr>
              <a:tr h="4788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20371"/>
                  </a:ext>
                </a:extLst>
              </a:tr>
              <a:tr h="478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643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27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E01E356-0FC9-B1F8-BC97-9F0EE91B942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5412960"/>
              </p:ext>
            </p:extLst>
          </p:nvPr>
        </p:nvGraphicFramePr>
        <p:xfrm>
          <a:off x="332472" y="1434164"/>
          <a:ext cx="11527056" cy="46056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1764">
                  <a:extLst>
                    <a:ext uri="{9D8B030D-6E8A-4147-A177-3AD203B41FA5}">
                      <a16:colId xmlns:a16="http://schemas.microsoft.com/office/drawing/2014/main" val="2294085839"/>
                    </a:ext>
                  </a:extLst>
                </a:gridCol>
                <a:gridCol w="2881764">
                  <a:extLst>
                    <a:ext uri="{9D8B030D-6E8A-4147-A177-3AD203B41FA5}">
                      <a16:colId xmlns:a16="http://schemas.microsoft.com/office/drawing/2014/main" val="2029961112"/>
                    </a:ext>
                  </a:extLst>
                </a:gridCol>
                <a:gridCol w="2881764">
                  <a:extLst>
                    <a:ext uri="{9D8B030D-6E8A-4147-A177-3AD203B41FA5}">
                      <a16:colId xmlns:a16="http://schemas.microsoft.com/office/drawing/2014/main" val="3932986128"/>
                    </a:ext>
                  </a:extLst>
                </a:gridCol>
                <a:gridCol w="2881764">
                  <a:extLst>
                    <a:ext uri="{9D8B030D-6E8A-4147-A177-3AD203B41FA5}">
                      <a16:colId xmlns:a16="http://schemas.microsoft.com/office/drawing/2014/main" val="3832528825"/>
                    </a:ext>
                  </a:extLst>
                </a:gridCol>
              </a:tblGrid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28197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06781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20371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643660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833117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94676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555187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41279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030070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529651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6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61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9A05-4CCD-BCAD-FDD2-862654A0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Nexa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019E-1F0F-D664-772E-879C73E76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D7B2-384E-5BF2-DB3A-357DA052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734260F8-F105-4C30-B883-D0E094D7189D}" type="datetime1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0EED-2F5C-0091-EB0C-B0A4CB47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98224-6F5A-5428-7F21-268CC567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7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BCF1A-1C0C-E6C6-C7B5-78C4A082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0427" cy="2994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FBC5D-EA15-D994-7C2D-D4DDFBCF7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34603"/>
            <a:ext cx="3820427" cy="11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CF6E8-D7A2-6599-D75B-A3FDB6D4C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exa" panose="00000500000000000000" pitchFamily="50" charset="0"/>
              </a:defRPr>
            </a:lvl1pPr>
          </a:lstStyle>
          <a:p>
            <a:fld id="{D26E34F5-0C0F-4140-A16F-2CF2F9482471}" type="datetime1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E3A0-D42D-7A7A-E60E-F90152AD2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7831F-D7D4-D68D-E196-12A5F3654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6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9" r:id="rId16"/>
    <p:sldLayoutId id="214748366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Nexa Black" panose="00000A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Nexa" panose="00000500000000000000" pitchFamily="50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FD780-A6C9-CFA6-7F4E-B11B37DB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0AA89-8B91-CAA2-6172-AEE9E936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81" y="0"/>
            <a:ext cx="3820427" cy="2994092"/>
          </a:xfrm>
        </p:spPr>
        <p:txBody>
          <a:bodyPr/>
          <a:lstStyle/>
          <a:p>
            <a:pPr algn="ctr"/>
            <a:r>
              <a:rPr lang="en-US" dirty="0"/>
              <a:t>CDBG Application Workshop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6C9AE7F-9B0C-4B73-18CD-2CF96286027C}"/>
              </a:ext>
            </a:extLst>
          </p:cNvPr>
          <p:cNvSpPr txBox="1">
            <a:spLocks/>
          </p:cNvSpPr>
          <p:nvPr/>
        </p:nvSpPr>
        <p:spPr>
          <a:xfrm>
            <a:off x="838200" y="3750905"/>
            <a:ext cx="3820427" cy="1212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Nexa Black" panose="00000A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February 11, 2025 @</a:t>
            </a:r>
          </a:p>
          <a:p>
            <a:pPr algn="ctr"/>
            <a:r>
              <a:rPr lang="en-US" sz="2800" dirty="0"/>
              <a:t>2:30 PM</a:t>
            </a:r>
          </a:p>
          <a:p>
            <a:pPr algn="ctr"/>
            <a:r>
              <a:rPr lang="en-US" sz="2800" dirty="0"/>
              <a:t>Tejas Room – City Hall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110CC-A0FE-0A5D-08EE-4DEC9D36B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2235" y="1416756"/>
            <a:ext cx="6036730" cy="40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C3A4-0B6E-C0C9-365B-5ECE94B2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71" y="76392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Applicants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6510-5AE7-260D-974D-9219FC06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4" y="1446855"/>
            <a:ext cx="10515600" cy="481980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Existing 501(c)(3) or other non-profit status.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Public Agencies.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For-Profits with mission to serve low-income persons/families.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City Departments.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Community-Based Housing Organizations (CBHO).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Housing Development Organizations (CHDO).</a:t>
            </a:r>
          </a:p>
          <a:p>
            <a:pPr marL="0" indent="0">
              <a:spcBef>
                <a:spcPts val="2000"/>
              </a:spcBef>
              <a:buNone/>
            </a:pPr>
            <a:r>
              <a:rPr kumimoji="0" lang="en-US" sz="2800" b="1" i="1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Applicants on the Federal or State de-barred list are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eligible to appl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 for or receive CDBG funds.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BF73-3A3D-23BD-1560-A9428205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5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61E6-B6E4-D56D-6347-4D56337C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3" y="76392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Services Examples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E1373-2946-6834-5357-F0C013EA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8" y="1446855"/>
            <a:ext cx="10721830" cy="4819801"/>
          </a:xfrm>
        </p:spPr>
        <p:txBody>
          <a:bodyPr/>
          <a:lstStyle/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Senior services</a:t>
            </a: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Children and Youth services</a:t>
            </a: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Services for abused and/or neglected children</a:t>
            </a: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Healthcare, including mental healthcare</a:t>
            </a: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Homeless services, and homelessness prevention</a:t>
            </a: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Educational and job training services </a:t>
            </a: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Transportation assistance</a:t>
            </a: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Food assistance</a:t>
            </a: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Salaries but </a:t>
            </a:r>
            <a:r>
              <a:rPr lang="en-US" sz="2200" b="1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only</a:t>
            </a: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for staff time spent working directly with clients including intake, client staffing, developing service plans, entering client notes.</a:t>
            </a:r>
          </a:p>
          <a:p>
            <a:pPr lvl="1"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Administrative costs even for staff working directly with clients are </a:t>
            </a:r>
            <a:r>
              <a:rPr lang="en-US" sz="2200" b="1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not</a:t>
            </a: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eligible e.g., CDBG reporting, staff meetings, trainings, travel.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1C7CE-0163-0623-70F9-66699147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1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0AD9-9459-D9C5-1CD9-47DEF532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111358"/>
            <a:ext cx="10515600" cy="1029903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Services – Rental Assistance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D7798-D87A-8F95-A0F4-77939601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5" y="1536549"/>
            <a:ext cx="10906387" cy="4819801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Emergency Rent and Utility assistance is a public services (</a:t>
            </a:r>
            <a:r>
              <a:rPr lang="en-US" sz="280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not housing</a:t>
            </a: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activity and is designated by HUD as Homeless Prevention.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Rent and utility assistance cannot exceed 3 months during a program year but does not have to be consecutive months.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3-month limit is inclusive for rent and utility assistance. 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 eligible applicant cannot receive 3 months of rental assistance and an additional 3 months of utility assistance.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However, if both are provided at the same time, it is counted as one month of assistance.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F719E-5CE6-2769-DC6F-C17CDA60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0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8697-3349-73A9-270E-4DD12D03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2" y="136525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Activities Examples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F724D-9DCF-346A-A180-EC5EE3AC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3" y="1536549"/>
            <a:ext cx="11007055" cy="48198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Must benefit low-moderate income households. 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Owner-occupied minor home repair </a:t>
            </a: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must be within the city limits, must be the primary residence, and repair projects cannot exceed $10,000 per project.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Income must be documented by a third-party source.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Accessibility modifications for disabled household members.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Energy-efficiency improvements.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Homebuyer assistance provides downpayment and closing costs.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Repairs for rental property are NOT eligible.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EC842-90B9-C50F-23A0-15FB4DC6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5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A42A-731B-0FE4-31DB-CEE765CC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69785"/>
            <a:ext cx="10515600" cy="102990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Facilities &amp; Area Based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1FEC-2C81-90B9-7220-3D84A627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4" y="1536549"/>
            <a:ext cx="11141278" cy="4819801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Repair or installation of infrastructure e.g., streets, sidewalks, public parking, water lines, sewer lines, drainage.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Acquisition, construction or rehabilitation of public facilities e.g., neighborhood/community facilities and facilities for special populations such as domestic violence, homeless and transitional housing.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Development or improvements to public parks.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Historic preservation.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Clearance or demolition (Subject to one-on-one housing replacement regulations).</a:t>
            </a:r>
            <a:endParaRPr lang="en-US" sz="2600" dirty="0">
              <a:highlight>
                <a:srgbClr val="FFFF00"/>
              </a:highligh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Salaries for code enforcement officers working in low-mod areas.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6CBEE-1F28-2D0C-C9C7-518EDA1D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0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B18F-418E-287F-CAB2-86E0374F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60" y="110028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Ineligible Activities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50083-5202-5118-610A-95C32E6F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40" y="1488881"/>
            <a:ext cx="11032221" cy="474413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00"/>
              </a:spcBef>
              <a:spcAft>
                <a:spcPts val="500"/>
              </a:spcAft>
              <a:buNone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Ineligible Activities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Buildings used for the general conduct of government.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General government expenses.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Political activities.</a:t>
            </a:r>
          </a:p>
          <a:p>
            <a:pPr marL="0" indent="0">
              <a:spcBef>
                <a:spcPts val="1500"/>
              </a:spcBef>
              <a:spcAft>
                <a:spcPts val="500"/>
              </a:spcAft>
              <a:buNone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Generally Ineligible Activities, Some Allowable Exceptions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Purchase of equipment; may be eligible if part of a public services grant.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Operating and maintenance expenses; may be eligible if part of a public services grant.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Construction of new, permanent residential structures.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 Income Payments.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248A5-410B-03A0-CECB-4AE98472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4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7ED6-6D91-9F3C-F4ED-989D6065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3" y="67200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Applicants/New Activities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EEE22-87E3-00BF-4225-B3F11F70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81" y="1901674"/>
            <a:ext cx="11055636" cy="4819801"/>
          </a:xfrm>
        </p:spPr>
        <p:txBody>
          <a:bodyPr/>
          <a:lstStyle/>
          <a:p>
            <a:pPr marL="285750" indent="-285750">
              <a:spcBef>
                <a:spcPts val="2000"/>
              </a:spcBef>
              <a:spcAft>
                <a:spcPts val="2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time applicants 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submit a description of the requested activity by email and/or schedule a meeting with CDBG Program Support Staff prior to the submission date.</a:t>
            </a:r>
          </a:p>
          <a:p>
            <a:pPr marL="285750" indent="-285750">
              <a:spcBef>
                <a:spcPts val="2000"/>
              </a:spcBef>
              <a:spcAft>
                <a:spcPts val="2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 funded agencies requesting funds for a new activity are encouraged to submit a description of the activity via email to CDBG Program Support Staff.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0AAA8-929C-3FD4-BDBC-2DC27C07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1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E405-9F90-40FA-9C1C-1926692E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27" y="136525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Overview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C0F0-4C0B-DD97-0FEC-7AA34C14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03" y="1536549"/>
            <a:ext cx="11267113" cy="4819801"/>
          </a:xfrm>
        </p:spPr>
        <p:txBody>
          <a:bodyPr/>
          <a:lstStyle/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Three (3) separate applications are available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 Services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 Facilities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activities.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applying for multiple activities, a separate application must be submitted for each requested activity.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Funds may only be used for persons residing within New Braunfels’ city limits or for HUD designated low-moderate census tracks within the city limits.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E4419-E44C-EB24-22A5-823965D9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2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9506-F3FA-04D5-EDA4-80873C4C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9" y="69413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Overview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3A127-B9BF-348F-FFE3-734C36970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572059"/>
            <a:ext cx="11039901" cy="448251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Agencies requesting CDBG funds for salary costs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submit a job description for each position.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Agencies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submit most recent management letter for audit.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information provided should be as complete as possible e.g., itemized and accurate budget, realistic timeline/schedule, and proportional number of beneficiaries to funding request.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Applications may be submitted as hardcopies or electronic.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Incomplete applications may result in disqualification.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83049-70A1-D80B-F65A-68C3A53B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93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D120-8AA5-B507-823D-B36B8F6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60" y="136525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Details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321B-2C97-3D6B-54E5-93FDC7D9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60" y="1534694"/>
            <a:ext cx="11149667" cy="4819801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SECTION 1 – GENERAL INFORMATION</a:t>
            </a:r>
          </a:p>
          <a:p>
            <a:pPr marL="800100" lvl="1" indent="-342900">
              <a:spcAft>
                <a:spcPts val="3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 of agency</a:t>
            </a:r>
          </a:p>
          <a:p>
            <a:pPr marL="800100" lvl="1" indent="-342900">
              <a:spcAft>
                <a:spcPts val="3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 of funding request</a:t>
            </a:r>
          </a:p>
          <a:p>
            <a:pPr marL="800100" lvl="1" indent="-342900">
              <a:spcAft>
                <a:spcPts val="3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 of activity and associated beneficiaries</a:t>
            </a:r>
          </a:p>
          <a:p>
            <a:pPr lvl="1">
              <a:spcAft>
                <a:spcPts val="3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SECTIONS 2 – APPLICATIONS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including supplemental information such as quotes and job descriptions</a:t>
            </a:r>
            <a:endParaRPr lang="en-US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3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 for Public Services</a:t>
            </a:r>
          </a:p>
          <a:p>
            <a:pPr marL="800100" lvl="1" indent="-342900">
              <a:spcAft>
                <a:spcPts val="3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 for Public Facilities</a:t>
            </a:r>
          </a:p>
          <a:p>
            <a:pPr marL="800100" lvl="1" indent="-342900">
              <a:spcAft>
                <a:spcPts val="3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 for Housing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903EC-FFA4-E049-0BE6-F3C04015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9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6C45-9C7F-45E6-9A62-ECFD2AE7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49" y="73806"/>
            <a:ext cx="10515600" cy="102990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WELCOME &amp; 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AF4FC-DA4B-5F5E-76FB-81F40137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25706A-CDB4-38D3-4D29-EA86340F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86" y="1449441"/>
            <a:ext cx="10733714" cy="481980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15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Welcome to the City of New Braunfels’ CDBG Program 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Year 2025 Application Workshop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CDBG Program Support Staff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Jennifer Gates, Grants Coordinator, and Paula Harper, CDBG Consultant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ts val="500"/>
              </a:spcAft>
              <a:buNone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CDBG Overview</a:t>
            </a:r>
          </a:p>
          <a:p>
            <a:pPr marL="457200" lvl="0" indent="-457200" fontAlgn="base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</a:p>
          <a:p>
            <a:pPr marL="457200" lvl="0" indent="-457200" fontAlgn="base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Post-Award Contract Requirements</a:t>
            </a:r>
          </a:p>
          <a:p>
            <a:pPr marL="457200" lvl="0" indent="-457200" fontAlgn="base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 &amp; Answers</a:t>
            </a:r>
            <a:endParaRPr lang="en-US" sz="2800" dirty="0"/>
          </a:p>
        </p:txBody>
      </p:sp>
      <p:pic>
        <p:nvPicPr>
          <p:cNvPr id="3" name="irc_mi" descr="Image result for cdbg LOGOS">
            <a:extLst>
              <a:ext uri="{FF2B5EF4-FFF2-40B4-BE49-F238E27FC236}">
                <a16:creationId xmlns:a16="http://schemas.microsoft.com/office/drawing/2014/main" id="{138D0803-B3B1-4FF9-DC52-CC31615143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93" y="4139865"/>
            <a:ext cx="2470150" cy="126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92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886F-D394-557E-2795-9C557281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03"/>
            <a:ext cx="10515600" cy="1040965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Details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56250-5BB3-273B-37ED-28ADC712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73" y="1536549"/>
            <a:ext cx="11057065" cy="481980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SECTION 3 – CERTIFICATIONS</a:t>
            </a:r>
          </a:p>
          <a:p>
            <a:pPr marL="800100" lvl="1" indent="-342900">
              <a:spcAft>
                <a:spcPts val="3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the signed certifications with the one complete, original application, and the electronic version of the complete application.</a:t>
            </a:r>
          </a:p>
          <a:p>
            <a:pPr marL="457200" lvl="1" indent="0">
              <a:spcAft>
                <a:spcPts val="300"/>
              </a:spcAft>
              <a:buClr>
                <a:srgbClr val="92D050"/>
              </a:buClr>
              <a:buSzPct val="7500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SECTION 4 – ATTACHMENTS</a:t>
            </a:r>
          </a:p>
          <a:p>
            <a:pPr marL="800100" lvl="1" indent="-342900">
              <a:spcAft>
                <a:spcPts val="3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the required attachments with the one complete, original application, and the electronic version of the complete application.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DD53-4899-C0BF-B76C-69EAF1F5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8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137E-64DE-071A-7713-CBC91992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24" y="121239"/>
            <a:ext cx="10515600" cy="102990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of Application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7D871-9FC0-7334-8626-3801B05A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224" y="1402008"/>
            <a:ext cx="11395881" cy="481980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500"/>
              </a:spcBef>
              <a:spcAft>
                <a:spcPts val="2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Hardcopy </a:t>
            </a:r>
            <a:r>
              <a:rPr lang="en-US" b="1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or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Electronic Applications will be accepted until </a:t>
            </a:r>
            <a:r>
              <a:rPr lang="en-US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March 11, 2025, no later than 4:00 PM (local time)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Applications submitted after the deadline will </a:t>
            </a:r>
            <a:r>
              <a:rPr lang="en-US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be accepted.</a:t>
            </a:r>
          </a:p>
          <a:p>
            <a:pPr marL="347472" lvl="1" indent="-342900">
              <a:spcBef>
                <a:spcPts val="500"/>
              </a:spcBef>
              <a:spcAft>
                <a:spcPts val="5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HARDCOPY: 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Submit one complete, original application with all certifications and attachments, </a:t>
            </a:r>
            <a:r>
              <a:rPr lang="en-US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an electronic copy of the complete application on a USB device. </a:t>
            </a:r>
          </a:p>
          <a:p>
            <a:pPr marL="804672" lvl="2" indent="-342900">
              <a:spcAft>
                <a:spcPts val="5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Additionally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applicants are to submit 10 abridged (</a:t>
            </a:r>
            <a:r>
              <a:rPr lang="en-US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Sections 1 and 2 only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hardcopies with their full hardcopy and electronic application. Please do not use tabs or bind/staple the complete application or its abridged copies. Hardcopies must be delivered in a sealed application packet to the City Secretary’s Office at the New Braunfels’ City Hall. </a:t>
            </a:r>
          </a:p>
          <a:p>
            <a:pPr marL="347472" lvl="1" indent="-342900">
              <a:spcBef>
                <a:spcPts val="500"/>
              </a:spcBef>
              <a:spcAft>
                <a:spcPts val="5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ELECTRONIC: 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Submit one complete, original application with all attachments via email to CDBG Program Support Staff. Staff will provide confirmation of receipt of the application.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3910A-0AFC-0C8D-FACD-3A2C61CB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78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2D80-00F6-EB71-DE6F-60F69E39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71" y="61396"/>
            <a:ext cx="10515600" cy="102990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Review/Ranking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E134-4E36-48BD-05B6-C71858D2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375" y="1357162"/>
            <a:ext cx="11136573" cy="4819801"/>
          </a:xfrm>
        </p:spPr>
        <p:txBody>
          <a:bodyPr/>
          <a:lstStyle/>
          <a:p>
            <a:pPr marL="0" lvl="0" indent="0">
              <a:spcAft>
                <a:spcPts val="3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applications will be reviewed for completeness and HUD-eligibility. Please ensure that your application:</a:t>
            </a:r>
          </a:p>
          <a:p>
            <a:pPr lvl="1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Application narrative contains a well-defined description of the project/program (“activity”).</a:t>
            </a:r>
          </a:p>
          <a:p>
            <a:pPr lvl="1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Application has relevant, clear outcomes and measurements for activity.</a:t>
            </a:r>
          </a:p>
          <a:p>
            <a:pPr lvl="1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not previously funded by CDBG, ensure that requested activity is not duplicating a service.</a:t>
            </a:r>
          </a:p>
          <a:p>
            <a:pPr lvl="1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previously funded by CDBG, Public Service activities must show increased demand in the level of service.</a:t>
            </a:r>
          </a:p>
          <a:p>
            <a:pPr lvl="1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 readiness, or delivery plans, for activity are timely and realistic.</a:t>
            </a:r>
          </a:p>
          <a:p>
            <a:pPr lvl="1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Organization/staff has strong experience and capacity to manage activity.</a:t>
            </a:r>
          </a:p>
          <a:p>
            <a:pPr lvl="1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Proposed activity budget leverages funds other than CDBG funding.</a:t>
            </a:r>
          </a:p>
          <a:p>
            <a:pPr lvl="1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Number of New Braunfels’ beneficiaries is proportional to funding request.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69771-07C9-C5A3-6E09-F13E6988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91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411E-3226-09D7-BEB3-4A4B3D5F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00" y="105270"/>
            <a:ext cx="110692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Review/Ranking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83CD-56A9-22B1-86CD-2A69C94F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00" y="1442906"/>
            <a:ext cx="11273050" cy="4834725"/>
          </a:xfrm>
        </p:spPr>
        <p:txBody>
          <a:bodyPr>
            <a:normAutofit fontScale="92500" lnSpcReduction="20000"/>
          </a:bodyPr>
          <a:lstStyle/>
          <a:p>
            <a:pPr marL="342900" indent="-342900" fontAlgn="base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the initial screening process for HUD-eligibility, the Community Development Advisory Committee (CDAC) will review, and rank applications based upon multiple factors.</a:t>
            </a:r>
          </a:p>
          <a:p>
            <a:pPr marL="342900" indent="-342900" fontAlgn="base">
              <a:buSzPct val="150000"/>
              <a:buFont typeface="Arial" panose="020B0604020202020204" pitchFamily="34" charset="0"/>
              <a:buChar char="•"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CDAC Meeting Schedule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fontAlgn="base">
              <a:spcBef>
                <a:spcPts val="1000"/>
              </a:spcBef>
              <a:spcAft>
                <a:spcPts val="10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April 2, 2025: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and discussion of applications – Tejas Room at 6:00 PM.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May 7, 2025: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Ranking and funding recommendations – City Council Chambers at 6:00 PM</a:t>
            </a:r>
          </a:p>
          <a:p>
            <a:pPr marL="342900" indent="-342900" fontAlgn="base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additional info is needed, applicants will be contacted via email by CDBG Support Staff to submit additional documentation and/or respond to clarifying questions within a certain timeframe.</a:t>
            </a:r>
          </a:p>
          <a:p>
            <a:pPr marL="342900" indent="-342900" fontAlgn="base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Failure to submit additional information may result in disqualification or a reduction of the funding request.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EEA20-4FB0-AE4C-86CF-715A79C1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CA22-9245-62D3-A825-B65C88D6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49" y="78247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Post-Award: Reporting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3466-0EFB-FB71-4A0D-D684D9A9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2" y="1445000"/>
            <a:ext cx="11207691" cy="4819801"/>
          </a:xfrm>
        </p:spPr>
        <p:txBody>
          <a:bodyPr>
            <a:noAutofit/>
          </a:bodyPr>
          <a:lstStyle/>
          <a:p>
            <a:pPr marL="342900" indent="-342900">
              <a:spcAft>
                <a:spcPts val="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Reports are submitted monthly, with or without a reimbursement request.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Records/Reporting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Served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Ethnicity and Race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Household Income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Persons in Household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Female-Headed Household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Number of Elderly or Disabled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Other information depending on program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Monitoring of activities by CDBG Program Support Staff will occur at least once per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339BB-FE26-2673-F06F-CA575D7C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8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7678-B6B7-6FD6-20D1-14F51CFB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05" y="75589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Post-Award: Expenditures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96DF0-3EAE-3967-2707-35FE9B7F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76" y="1536549"/>
            <a:ext cx="11186019" cy="481980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Grant awards are dependent upon the amount of funding allocated to the City by HUD.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CDBG staff will notify all recommended/awarded subrecipients in writing with updates pertaining to the availability and amount of funding as quickly as possible.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Anticipated contract period will be October 1, 2025, through September 30, 2026.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CDBG is a reimbursement program. </a:t>
            </a: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Reimbursement requests must be submitted in a timely manner. 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Programs that are not expending funds in a timely manner could be subject to contract cancellation.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Unexpended funds at the end of the contract period will be recaptured by the City.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Contract term dates will not be extended.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4C7F4-DCC9-38A1-8702-31C700FD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09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1778-43B5-ACDE-E70E-A26BCA2B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91" y="136525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6A0FE-AA56-3EB9-38CF-A22AFA40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50AE2789-FA99-0B4A-C443-7683BF6EC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35931"/>
              </p:ext>
            </p:extLst>
          </p:nvPr>
        </p:nvGraphicFramePr>
        <p:xfrm>
          <a:off x="616818" y="1784136"/>
          <a:ext cx="10303227" cy="371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343">
                  <a:extLst>
                    <a:ext uri="{9D8B030D-6E8A-4147-A177-3AD203B41FA5}">
                      <a16:colId xmlns:a16="http://schemas.microsoft.com/office/drawing/2014/main" val="1408053743"/>
                    </a:ext>
                  </a:extLst>
                </a:gridCol>
                <a:gridCol w="4962884">
                  <a:extLst>
                    <a:ext uri="{9D8B030D-6E8A-4147-A177-3AD203B41FA5}">
                      <a16:colId xmlns:a16="http://schemas.microsoft.com/office/drawing/2014/main" val="3874747518"/>
                    </a:ext>
                  </a:extLst>
                </a:gridCol>
              </a:tblGrid>
              <a:tr h="2679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75249"/>
                  </a:ext>
                </a:extLst>
              </a:tr>
              <a:tr h="47809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Workshop &amp; Applications are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11, 2025 @ 2:30 PM – Tejas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54988"/>
                  </a:ext>
                </a:extLst>
              </a:tr>
              <a:tr h="41859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Submission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11, 2025, by 4:00 PM CST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469866"/>
                  </a:ext>
                </a:extLst>
              </a:tr>
              <a:tr h="41859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CDAC – Review and Discussion of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2, 2025 @ 6:00 PM – Tejas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494876"/>
                  </a:ext>
                </a:extLst>
              </a:tr>
              <a:tr h="41859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CDAC – Ranking and Funding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7, 2025 @ 6:00 PM – City Council Chambers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24905"/>
                  </a:ext>
                </a:extLst>
              </a:tr>
              <a:tr h="41859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 of Funding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9, 2025, by 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21220"/>
                  </a:ext>
                </a:extLst>
              </a:tr>
              <a:tr h="41859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Hearing at City Council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23, 2025 @ 6:00 PM – Council Chambers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452819"/>
                  </a:ext>
                </a:extLst>
              </a:tr>
              <a:tr h="41859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Council Approves Funding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14, 2025 @ 6:00 PM – Council Chambers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120248"/>
                  </a:ext>
                </a:extLst>
              </a:tr>
              <a:tr h="41859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 Approval/ Release of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Approximately October 1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5812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0E515C7-C983-3829-08AE-411035C975DD}"/>
              </a:ext>
            </a:extLst>
          </p:cNvPr>
          <p:cNvSpPr/>
          <p:nvPr/>
        </p:nvSpPr>
        <p:spPr>
          <a:xfrm>
            <a:off x="520046" y="5520519"/>
            <a:ext cx="9962866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and some Public Facilities activities require a Release of Funds from HUD; therefore, funds are typically available in November.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3CD73CB-1BC3-1D7A-A71B-2288626E4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84" y="1305320"/>
            <a:ext cx="10822675" cy="3924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lnSpc>
                <a:spcPct val="114000"/>
              </a:lnSpc>
              <a:spcAft>
                <a:spcPts val="5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Timeline is subject to change; updates will be provided by email &amp; on City’s CDBG website. </a:t>
            </a:r>
            <a:endParaRPr kumimoji="0" lang="en-US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4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D990-1BDC-8E2C-8365-BD581270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21" y="75501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65E7D-5040-8BF9-DEFE-6E79D95CF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2800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CDBG PROGRAM SUPPORT STAFF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Jennifer Gates, Grants Coordinator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(830) 221-4383</a:t>
            </a:r>
          </a:p>
          <a:p>
            <a:pPr marL="342900" indent="-342900">
              <a:spcAft>
                <a:spcPts val="2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JGates@newbraunfels.gov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Paula Harper, CDBG Consultant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(979) 324-7402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paula.cstx@gmail.com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F1048-5A24-BB01-4692-6AB2FD76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72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9821-C2CE-5201-4FD5-1B64923F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B0B0A-4D1B-0C9C-533E-33F82ED9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6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7EDB-68E8-867D-1351-DDAB0E02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70" y="126774"/>
            <a:ext cx="10515600" cy="102990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CDBG?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96697-DB09-516C-DFAA-C8B9618D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70" y="1561389"/>
            <a:ext cx="11200001" cy="4819801"/>
          </a:xfrm>
        </p:spPr>
        <p:txBody>
          <a:bodyPr/>
          <a:lstStyle/>
          <a:p>
            <a:pPr marL="685800" indent="-457200">
              <a:spcAft>
                <a:spcPts val="10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Community Development Block Grant (1974).</a:t>
            </a:r>
          </a:p>
          <a:p>
            <a:pPr marL="685800" indent="-457200">
              <a:spcAft>
                <a:spcPts val="10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Federal program funded through non-competitive grants to cities, counties, and states.</a:t>
            </a:r>
          </a:p>
          <a:p>
            <a:pPr marL="685800" indent="-457200">
              <a:spcAft>
                <a:spcPts val="5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Purpose is to reduce poverty and its effects, and develop viable communities by:</a:t>
            </a:r>
          </a:p>
          <a:p>
            <a:pPr marL="914400" lvl="1" indent="-342900">
              <a:spcAft>
                <a:spcPts val="5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Providing decent housing</a:t>
            </a:r>
          </a:p>
          <a:p>
            <a:pPr marL="914400" lvl="1" indent="-342900">
              <a:spcAft>
                <a:spcPts val="5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Creating a suitable living environment</a:t>
            </a:r>
          </a:p>
          <a:p>
            <a:pPr marL="914400" lvl="1" indent="-342900">
              <a:spcAft>
                <a:spcPts val="5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Expanding economic opportunities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43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E832C-96CC-6FC4-642C-D54C39CA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4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FAB0-FB7E-9AB5-65C9-F7A570D8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88" y="136525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Objectives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4B72-AC5C-8944-33C1-FB5540DC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36" y="1624837"/>
            <a:ext cx="10909892" cy="4819801"/>
          </a:xfrm>
        </p:spPr>
        <p:txBody>
          <a:bodyPr/>
          <a:lstStyle/>
          <a:p>
            <a:pPr marL="0" indent="0">
              <a:spcAft>
                <a:spcPts val="1000"/>
              </a:spcAft>
              <a:buClrTx/>
              <a:buSzPct val="15000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programs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meet a HUD National Objective:</a:t>
            </a:r>
          </a:p>
          <a:p>
            <a:pPr marL="342900" indent="-342900">
              <a:spcAft>
                <a:spcPts val="10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Benefit Low- to Moderate-Income persons/households.</a:t>
            </a:r>
          </a:p>
          <a:p>
            <a:pPr marL="342900" indent="-342900">
              <a:spcAft>
                <a:spcPts val="10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Aid in the prevention/elimination of slum and blight.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Meet an Urgent Need.</a:t>
            </a:r>
          </a:p>
          <a:p>
            <a:pPr marL="800100" lvl="1" indent="-342900">
              <a:spcBef>
                <a:spcPts val="500"/>
              </a:spcBef>
              <a:spcAft>
                <a:spcPts val="5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is rarely utilized because it is associated with natural and/or manmade disasters.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5D74C-8418-66AC-0BA4-55E1CCF1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8404-A3A6-786B-99CB-ABC3409C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67200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and Funding Caps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E7ED8-DA6E-25E0-4763-2B98A93E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8" y="1379144"/>
            <a:ext cx="10956721" cy="481980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CDBG funds are dependent upon the annual amount of funding allocated to the City by HUD.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Program Year 2025 (PY25) Estimated Funding Distribution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upon Program Year 2024 Grant: $495,919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Public Service (15% cap): $74,388</a:t>
            </a:r>
          </a:p>
          <a:p>
            <a:pPr marL="800100" lvl="1" indent="-342900">
              <a:spcBef>
                <a:spcPts val="500"/>
              </a:spcBef>
              <a:spcAft>
                <a:spcPts val="5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CDBG funding for Public Services must be for a new service or a measurable increase in the level of service.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Planning &amp; Administration (20% cap; for City use only): $99,184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Activities: $322,347</a:t>
            </a:r>
            <a:endParaRPr 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85607-DC79-4788-A5A3-83427B83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7F29-A8DC-0705-CF30-C84FCC7A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3" y="136525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7DF0-BB38-6ED6-C84F-7CD4A787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77" y="1595272"/>
            <a:ext cx="10966361" cy="4819801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Low- to Moderate-Income</a:t>
            </a:r>
            <a:r>
              <a:rPr lang="en-US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are residents whose household income is equal to or less than 80% of the area’s household median income for that household size.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CDBG Target Areas</a:t>
            </a: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that are primarily low- to moderate-income are Census Block Groups where 43.90% or more households are low- to moderate-income.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Presumed Benefit/Limited Clientele</a:t>
            </a: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are those who are presumed by HUD to be low- to moderate-income based on their situation.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765A6-0758-DC70-C27E-ED9E374C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7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5245-7DE8-CCAB-F0BB-FED96CA4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2" y="136525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Presumed Benefits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F044-2DC2-4581-429A-4D8D14C48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72" y="1532109"/>
            <a:ext cx="10515600" cy="4819801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Presumed Benefit/Limited Clientele are:</a:t>
            </a:r>
          </a:p>
          <a:p>
            <a:pPr marL="800100" lvl="1" indent="-342900">
              <a:spcAft>
                <a:spcPts val="5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Severely disabled </a:t>
            </a:r>
          </a:p>
          <a:p>
            <a:pPr marL="800100" lvl="1" indent="-342900">
              <a:spcAft>
                <a:spcPts val="5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Elderly (at least 62 years of age)</a:t>
            </a:r>
          </a:p>
          <a:p>
            <a:pPr marL="800100" lvl="1" indent="-342900">
              <a:spcAft>
                <a:spcPts val="5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Victims of domestic violence and sexual assault</a:t>
            </a:r>
          </a:p>
          <a:p>
            <a:pPr marL="800100" lvl="1" indent="-342900">
              <a:spcAft>
                <a:spcPts val="5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Abused and/or neglected children</a:t>
            </a:r>
          </a:p>
          <a:p>
            <a:pPr marL="800100" lvl="1" indent="-342900">
              <a:spcAft>
                <a:spcPts val="5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People experiencing homelessness </a:t>
            </a:r>
          </a:p>
          <a:p>
            <a:pPr marL="800100" lvl="1" indent="-342900">
              <a:spcAft>
                <a:spcPts val="5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Illiterate adults</a:t>
            </a:r>
          </a:p>
          <a:p>
            <a:pPr marL="800100" lvl="1" indent="-342900">
              <a:spcAft>
                <a:spcPts val="5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Migrant workers</a:t>
            </a:r>
          </a:p>
          <a:p>
            <a:pPr marL="800100" lvl="1" indent="-342900">
              <a:spcAft>
                <a:spcPts val="500"/>
              </a:spcAft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Persons living with AIDS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26D6E-D23D-EE77-F4ED-D91E7F61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4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EA8B-9C6C-8664-2034-637A8053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2" y="136525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BFBB-0957-7B14-04F5-93D3AF07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76" y="1871521"/>
            <a:ext cx="10515600" cy="3542384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common objective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 Services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support for low- and moderate-income persons.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 facilities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including infrastructure, must guarantee benefit to at least 70% low- and moderate-income persons.</a:t>
            </a:r>
          </a:p>
          <a:p>
            <a:pPr marL="342900" indent="-342900">
              <a:spcAft>
                <a:spcPts val="1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activities must serve 100% low- and moderate-income clients.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60AF-FFC7-9D4C-DD3B-301A87C9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7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81A9-2E0B-BC3D-77ED-CC8AACAD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03" y="136525"/>
            <a:ext cx="10515600" cy="10299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Income Limits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7E579-8CBE-7D9E-C7B9-EFE26206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D92275-A1FF-B4F5-7F7F-3CF7C03CE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566649"/>
              </p:ext>
            </p:extLst>
          </p:nvPr>
        </p:nvGraphicFramePr>
        <p:xfrm>
          <a:off x="1285163" y="1571513"/>
          <a:ext cx="7924800" cy="3433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3435">
                  <a:extLst>
                    <a:ext uri="{9D8B030D-6E8A-4147-A177-3AD203B41FA5}">
                      <a16:colId xmlns:a16="http://schemas.microsoft.com/office/drawing/2014/main" val="3353773532"/>
                    </a:ext>
                  </a:extLst>
                </a:gridCol>
                <a:gridCol w="4011365">
                  <a:extLst>
                    <a:ext uri="{9D8B030D-6E8A-4147-A177-3AD203B41FA5}">
                      <a16:colId xmlns:a16="http://schemas.microsoft.com/office/drawing/2014/main" val="2077901803"/>
                    </a:ext>
                  </a:extLst>
                </a:gridCol>
              </a:tblGrid>
              <a:tr h="430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Size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Household Income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56130"/>
                  </a:ext>
                </a:extLst>
              </a:tr>
              <a:tr h="327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Person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$49,600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415803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Persons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$56,650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315186"/>
                  </a:ext>
                </a:extLst>
              </a:tr>
              <a:tr h="349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Persons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$63,750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218873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Persons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$70,800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260099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Persons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$76,500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115998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Persons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$82,150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11739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Persons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$87,800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43953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8+ Persons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$93,500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7332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64D1527-D2BE-3AC4-AAB5-963F327A2F58}"/>
              </a:ext>
            </a:extLst>
          </p:cNvPr>
          <p:cNvSpPr txBox="1"/>
          <p:nvPr/>
        </p:nvSpPr>
        <p:spPr>
          <a:xfrm>
            <a:off x="1285164" y="5219039"/>
            <a:ext cx="7924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2025 income limits have not yet been released by HUD. Income limits will be updated by October 1, 2025.</a:t>
            </a:r>
          </a:p>
        </p:txBody>
      </p:sp>
    </p:spTree>
    <p:extLst>
      <p:ext uri="{BB962C8B-B14F-4D97-AF65-F5344CB8AC3E}">
        <p14:creationId xmlns:p14="http://schemas.microsoft.com/office/powerpoint/2010/main" val="73544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5369"/>
      </a:accent1>
      <a:accent2>
        <a:srgbClr val="2589A6"/>
      </a:accent2>
      <a:accent3>
        <a:srgbClr val="8CC63F"/>
      </a:accent3>
      <a:accent4>
        <a:srgbClr val="0A3254"/>
      </a:accent4>
      <a:accent5>
        <a:srgbClr val="11ABB4"/>
      </a:accent5>
      <a:accent6>
        <a:srgbClr val="006937"/>
      </a:accent6>
      <a:hlink>
        <a:srgbClr val="8CC63F"/>
      </a:hlink>
      <a:folHlink>
        <a:srgbClr val="2589A6"/>
      </a:folHlink>
    </a:clrScheme>
    <a:fontScheme name="Custom 1">
      <a:majorFont>
        <a:latin typeface="Nexa Black"/>
        <a:ea typeface=""/>
        <a:cs typeface=""/>
      </a:majorFont>
      <a:minorFont>
        <a:latin typeface="Nex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2072</Words>
  <Application>Microsoft Office PowerPoint</Application>
  <PresentationFormat>Widescreen</PresentationFormat>
  <Paragraphs>253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Courier New</vt:lpstr>
      <vt:lpstr>Nexa</vt:lpstr>
      <vt:lpstr>Nexa Black</vt:lpstr>
      <vt:lpstr>Nexa Text Black</vt:lpstr>
      <vt:lpstr>Wingdings</vt:lpstr>
      <vt:lpstr>Wingdings 3</vt:lpstr>
      <vt:lpstr>Office Theme</vt:lpstr>
      <vt:lpstr>CDBG Application Workshop</vt:lpstr>
      <vt:lpstr>WELCOME &amp; AGENDA</vt:lpstr>
      <vt:lpstr>What is CDBG?</vt:lpstr>
      <vt:lpstr>National Objectives</vt:lpstr>
      <vt:lpstr>Funding and Funding Caps</vt:lpstr>
      <vt:lpstr>Definitions</vt:lpstr>
      <vt:lpstr>Presumed Benefits</vt:lpstr>
      <vt:lpstr>Beneficiaries</vt:lpstr>
      <vt:lpstr>2024 Income Limits</vt:lpstr>
      <vt:lpstr>Eligible Applicants</vt:lpstr>
      <vt:lpstr>Public Services Examples</vt:lpstr>
      <vt:lpstr>Public Services – Rental Assistance</vt:lpstr>
      <vt:lpstr>Housing Activities Examples</vt:lpstr>
      <vt:lpstr>Public Facilities &amp; Area Based Activities</vt:lpstr>
      <vt:lpstr>Ineligible Activities</vt:lpstr>
      <vt:lpstr>New Applicants/New Activities</vt:lpstr>
      <vt:lpstr>Application Overview</vt:lpstr>
      <vt:lpstr>Application Overview</vt:lpstr>
      <vt:lpstr>Application Details</vt:lpstr>
      <vt:lpstr>Application Details </vt:lpstr>
      <vt:lpstr>Submission of Application</vt:lpstr>
      <vt:lpstr>Application Review/Ranking</vt:lpstr>
      <vt:lpstr>Application Review/Ranking</vt:lpstr>
      <vt:lpstr>Post-Award: Reporting</vt:lpstr>
      <vt:lpstr>Post-Award: Expenditures</vt:lpstr>
      <vt:lpstr>Timeline</vt:lpstr>
      <vt:lpstr>Contact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Jenna Vinson</dc:creator>
  <cp:lastModifiedBy>Jennifer Gates</cp:lastModifiedBy>
  <cp:revision>49</cp:revision>
  <dcterms:created xsi:type="dcterms:W3CDTF">2023-10-31T18:59:10Z</dcterms:created>
  <dcterms:modified xsi:type="dcterms:W3CDTF">2025-02-11T18:04:41Z</dcterms:modified>
</cp:coreProperties>
</file>