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1722" r:id="rId2"/>
    <p:sldId id="1835" r:id="rId3"/>
    <p:sldId id="1854" r:id="rId4"/>
    <p:sldId id="1838" r:id="rId5"/>
    <p:sldId id="1809" r:id="rId6"/>
    <p:sldId id="1856" r:id="rId7"/>
    <p:sldId id="1811" r:id="rId8"/>
    <p:sldId id="1819" r:id="rId9"/>
    <p:sldId id="1827" r:id="rId10"/>
    <p:sldId id="1794" r:id="rId11"/>
    <p:sldId id="1836" r:id="rId12"/>
    <p:sldId id="1837" r:id="rId13"/>
    <p:sldId id="1832" r:id="rId14"/>
    <p:sldId id="1839" r:id="rId15"/>
    <p:sldId id="1840" r:id="rId16"/>
    <p:sldId id="1841" r:id="rId17"/>
    <p:sldId id="1842" r:id="rId18"/>
    <p:sldId id="1858" r:id="rId19"/>
    <p:sldId id="1860" r:id="rId20"/>
    <p:sldId id="1861" r:id="rId21"/>
    <p:sldId id="1862" r:id="rId22"/>
    <p:sldId id="1863" r:id="rId23"/>
    <p:sldId id="1864" r:id="rId24"/>
    <p:sldId id="1852" r:id="rId25"/>
    <p:sldId id="1853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705B"/>
    <a:srgbClr val="6C9294"/>
    <a:srgbClr val="C17171"/>
    <a:srgbClr val="DB900D"/>
    <a:srgbClr val="525252"/>
    <a:srgbClr val="255E91"/>
    <a:srgbClr val="632B35"/>
    <a:srgbClr val="D9BC66"/>
    <a:srgbClr val="0F6439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72" autoAdjust="0"/>
  </p:normalViewPr>
  <p:slideViewPr>
    <p:cSldViewPr snapToGrid="0">
      <p:cViewPr varScale="1">
        <p:scale>
          <a:sx n="107" d="100"/>
          <a:sy n="107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2071C9E-E4C2-4A90-85BF-773F234069DA}" type="datetimeFigureOut">
              <a:rPr lang="en-US" smtClean="0"/>
              <a:t>7/25/2023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23F24D9F-679E-4A49-9ED7-985CECDCB6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2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5AE4-E140-486B-93DF-A6E24A36F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C71BA-4AC4-4C11-AADB-CA60A0927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A6995-308A-4534-AF44-0A09B3A1D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95BF-4A18-4BD2-9FEB-198EACC99384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17584-FABD-49BA-993D-67C40B26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4CF35-6866-48D2-AF57-A429DF70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02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4D84-0367-4B36-A3F5-20FCFDD9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6B70D-B658-40D9-A817-0050A1DAF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F8A38-95A8-4617-BCFF-150C8022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05FBF-A882-4B0F-9B5E-0B21D568EC72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FE33B-3C03-48ED-B779-15747DB8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6C3BA-1AFC-449A-B54F-23549AF4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3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6D82F-E15C-4D11-B250-C2888A2C1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41A06-76AE-4AAD-A6DE-B6AD5FA7A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14D67-4D1D-4F73-AC67-F9B4DB27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5CA6-CB70-45ED-BBE8-3938911A46C4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4577B-2F74-46C7-AB54-FCDB70C4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1C7C1-00CD-4EFA-B193-19AAE7FF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95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24200" y="0"/>
            <a:ext cx="36195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31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D4E1743-D3F6-46BC-BB56-A19ED186B7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37747"/>
            <a:ext cx="12192000" cy="1947672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980771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03506" y="2"/>
            <a:ext cx="7949183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55243">
              <a:spcBef>
                <a:spcPts val="155"/>
              </a:spcBef>
            </a:pPr>
            <a:fld id="{81D60167-4931-47E6-BA6A-407CBD079E47}" type="slidenum">
              <a:rPr lang="en-US" smtClean="0"/>
              <a:pPr marL="55243">
                <a:spcBef>
                  <a:spcPts val="15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8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F25D-62A6-49DF-9905-810E2B69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B2533-B04C-4838-8203-CA49D60F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E5DDC-A1C8-4D86-A8C0-ADE6C425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8D92-E478-469D-8900-9D25918AE954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E7FA2-F814-469A-9466-382E64D6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067D5-11C2-4E64-9A5B-3A62DF16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62F9-865F-4655-B0E1-D8A469E1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A06B6-4DD6-46E3-93EA-E36496A26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E5F7-59EE-4525-B4E7-CCB27B71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0B83F-2829-4FC6-82FA-D244127B5A9A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06F1C-3910-4C19-ACC4-E5611776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541AD-ADF4-4F17-BBBA-612EAECE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40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D5467-225F-4377-B5F9-B02CEA63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A62F-BD3C-4768-AB3C-687755145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49938-194D-4E87-9039-6DB3A852A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60F20-3D73-415F-90D1-3C6D4A6FB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7421-D787-4A8A-81EB-BAD2253DE9B0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5AA1A-3E73-4584-B0F4-3A74B078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F4B63-3634-4EFC-9C64-02911650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2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5318B-ECC6-4475-88F1-03A1756D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5B078-3F7F-428E-A3E6-1B25E0459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4E859-E2D5-4069-BA5F-206016AA2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76ADC-5F48-47B4-82F0-A5FE07FFE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330F5-9907-42D3-8B99-9E508F24D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B4A4FF-CDFE-4571-BB6D-63A28FC0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7EFB-45F4-4024-8478-E108ADB7D532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E02F5-DC31-4C40-B7D1-CD727B81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B8F69F-6031-4E16-BC13-C6CA7AF5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6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6324-C45D-46D1-ADE2-0BD5DD59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441D-D030-4F3A-95DB-E347D140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E094-D491-4BCA-A3C1-77D069A311FC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7FAEE-C503-45C1-AFC4-D737B6F7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967817-723A-4E55-B8C3-09D77DB3F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1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5CFE0-B024-4806-AEAC-BDB4B642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F701-0DF1-4010-B329-DB5376B7965D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55C36-8A0D-48C3-A137-B739B1F4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DEC53-9789-4215-8CE0-B5E64DC2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9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3C17-0E51-4C71-BD30-676D0A72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D121-6903-46B9-84C0-0D8943A47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774C5-654A-4774-A3D9-E72CC6C0E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74A86-C5E5-4608-ABA9-00733E8B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C78-C392-45FE-8112-8110B585A8F6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39D42-3D1F-4732-A76D-F63067BD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D71C9-1888-417C-85D6-FB77F0D0F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7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CFD30-D4F9-4586-8BA3-15BB0F48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2C014D-0205-40DA-8D65-245B6640C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B89CA-4045-42B4-8B3E-53837028D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0F43A-FA30-43DC-9D6D-D6D1A32F8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B0BA-8010-4431-982B-DEDD5ECF48F6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302BE-A3FA-4289-9977-43AD7415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D4136-3C7F-42AF-A60A-C6F47B25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7A1EEB-7E49-4341-8DCD-6D4071F4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F1213-05B7-4283-BB29-AC1D053E1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B410D-F80A-48A1-968E-E6A710895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A5478-F233-467C-97CC-FD197E8D6B76}" type="datetime1">
              <a:rPr lang="en-US" smtClean="0"/>
              <a:t>7/25/2023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C6839-2D8C-4F6C-8D77-02127BEFD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0E34E-EEA2-4E65-9881-0B2E5AC68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A7010-570D-4A9C-A590-F769499C6E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braunfels.gov/284/Streets-Drainage" TargetMode="External"/><Relationship Id="rId2" Type="http://schemas.openxmlformats.org/officeDocument/2006/relationships/hyperlink" Target="http://www.newbraunfels.gov/street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-data-newbraunfels.hub.arcgis.com/pages/interactive-map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D795E80-7F75-994E-A9AD-2EC20449CB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t="8151" b="7481"/>
          <a:stretch/>
        </p:blipFill>
        <p:spPr>
          <a:xfrm>
            <a:off x="-3312" y="-1"/>
            <a:ext cx="12198626" cy="6857999"/>
          </a:xfrm>
        </p:spPr>
      </p:pic>
      <p:sp>
        <p:nvSpPr>
          <p:cNvPr id="7" name="Rectangle 6"/>
          <p:cNvSpPr/>
          <p:nvPr/>
        </p:nvSpPr>
        <p:spPr>
          <a:xfrm>
            <a:off x="-3313" y="-2"/>
            <a:ext cx="12205251" cy="6857999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2EA6E-4AB1-2F46-AAC2-E6EEC5B9E871}"/>
              </a:ext>
            </a:extLst>
          </p:cNvPr>
          <p:cNvSpPr/>
          <p:nvPr/>
        </p:nvSpPr>
        <p:spPr>
          <a:xfrm>
            <a:off x="3313" y="4601817"/>
            <a:ext cx="12192000" cy="13716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C76B0-54C0-4547-8199-5D81FBD209B5}"/>
              </a:ext>
            </a:extLst>
          </p:cNvPr>
          <p:cNvSpPr/>
          <p:nvPr/>
        </p:nvSpPr>
        <p:spPr>
          <a:xfrm>
            <a:off x="-3313" y="4472609"/>
            <a:ext cx="12192000" cy="75154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3B4A51-4E16-48CA-97F0-E1114D481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90" y="4796715"/>
            <a:ext cx="2654219" cy="939607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FF4D2498-1988-4743-B624-63844A10104F}"/>
              </a:ext>
            </a:extLst>
          </p:cNvPr>
          <p:cNvSpPr txBox="1"/>
          <p:nvPr/>
        </p:nvSpPr>
        <p:spPr>
          <a:xfrm>
            <a:off x="1787387" y="1262109"/>
            <a:ext cx="8610600" cy="2485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spc="-15" dirty="0">
                <a:solidFill>
                  <a:schemeClr val="bg1"/>
                </a:solidFill>
                <a:latin typeface="Calibri"/>
                <a:cs typeface="Calibri"/>
              </a:rPr>
              <a:t>Public Outreach for the </a:t>
            </a:r>
            <a:endParaRPr sz="44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4400" spc="-15" dirty="0">
                <a:solidFill>
                  <a:schemeClr val="bg1"/>
                </a:solidFill>
                <a:latin typeface="Calibri"/>
                <a:cs typeface="Calibri"/>
              </a:rPr>
              <a:t>2023-2024 </a:t>
            </a:r>
            <a:r>
              <a:rPr sz="4400" spc="-15" dirty="0">
                <a:solidFill>
                  <a:schemeClr val="bg1"/>
                </a:solidFill>
                <a:latin typeface="Calibri"/>
                <a:cs typeface="Calibri"/>
              </a:rPr>
              <a:t>Street </a:t>
            </a:r>
            <a:r>
              <a:rPr lang="en-US" sz="4400" spc="-15" dirty="0">
                <a:solidFill>
                  <a:schemeClr val="bg1"/>
                </a:solidFill>
                <a:latin typeface="Calibri"/>
                <a:cs typeface="Calibri"/>
              </a:rPr>
              <a:t>Maintenance</a:t>
            </a:r>
            <a:r>
              <a:rPr sz="4400" spc="-1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4400" spc="-20" dirty="0">
                <a:solidFill>
                  <a:schemeClr val="bg1"/>
                </a:solidFill>
                <a:latin typeface="Calibri"/>
                <a:cs typeface="Calibri"/>
              </a:rPr>
              <a:t>Plan</a:t>
            </a:r>
            <a:endParaRPr sz="44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</a:rPr>
              <a:t>July 25, 2023</a:t>
            </a:r>
            <a:endParaRPr sz="3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99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z="1800" smtClean="0">
                <a:latin typeface="Univers" panose="020B0503020202020204" pitchFamily="34" charset="0"/>
              </a:rPr>
              <a:t>10</a:t>
            </a:fld>
            <a:endParaRPr lang="en-US" sz="1800" dirty="0">
              <a:latin typeface="Univers" panose="020B05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BAF7882-F5C5-4917-A227-2BC447B151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Functional Classifications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4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BEED3F-B642-4D1B-8AA8-E1BDD876F203}"/>
              </a:ext>
            </a:extLst>
          </p:cNvPr>
          <p:cNvSpPr/>
          <p:nvPr/>
        </p:nvSpPr>
        <p:spPr>
          <a:xfrm>
            <a:off x="573741" y="1344706"/>
            <a:ext cx="3769659" cy="5783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3810"/>
              </a:lnSpc>
              <a:spcBef>
                <a:spcPts val="600"/>
              </a:spcBef>
            </a:pPr>
            <a:r>
              <a:rPr lang="en-US" sz="3600" u="sng" spc="-10" dirty="0">
                <a:cs typeface="Calibri"/>
              </a:rPr>
              <a:t>Arterial Street</a:t>
            </a:r>
          </a:p>
          <a:p>
            <a:pPr marL="355600" indent="-342900">
              <a:lnSpc>
                <a:spcPts val="381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spc="-10" dirty="0">
                <a:cs typeface="Calibri"/>
              </a:rPr>
              <a:t>Provide the most direct path of mobility for longer distances. Are typically much wider with more lanes and no parking. </a:t>
            </a:r>
          </a:p>
          <a:p>
            <a:pPr marL="355600" indent="-342900">
              <a:lnSpc>
                <a:spcPts val="381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spc="-10" dirty="0">
                <a:cs typeface="Calibri"/>
              </a:rPr>
              <a:t>Design speed: 45 – 50 mph.</a:t>
            </a:r>
          </a:p>
          <a:p>
            <a:pPr marL="355600" indent="-342900">
              <a:lnSpc>
                <a:spcPts val="381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spc="-10" dirty="0">
              <a:cs typeface="Calibri"/>
            </a:endParaRPr>
          </a:p>
          <a:p>
            <a:pPr marL="12700">
              <a:lnSpc>
                <a:spcPts val="3810"/>
              </a:lnSpc>
              <a:spcBef>
                <a:spcPts val="600"/>
              </a:spcBef>
            </a:pPr>
            <a:r>
              <a:rPr lang="en-US" sz="2400" spc="-10" dirty="0">
                <a:cs typeface="Calibri"/>
              </a:rPr>
              <a:t>      Example: Walnut Avenue</a:t>
            </a:r>
          </a:p>
          <a:p>
            <a:pPr marL="12700">
              <a:lnSpc>
                <a:spcPts val="3810"/>
              </a:lnSpc>
              <a:spcBef>
                <a:spcPts val="600"/>
              </a:spcBef>
            </a:pPr>
            <a:endParaRPr lang="en-US" sz="2000" spc="-10" dirty="0"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642C17-5EFD-47BB-80DF-E13360C1E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2873" y="1690688"/>
            <a:ext cx="4969565" cy="37271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04247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z="1800" smtClean="0">
                <a:latin typeface="Univers" panose="020B0503020202020204" pitchFamily="34" charset="0"/>
              </a:rPr>
              <a:t>11</a:t>
            </a:fld>
            <a:endParaRPr lang="en-US" sz="1800" dirty="0">
              <a:latin typeface="Univers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B4F4A-37E1-42F8-BC48-8DC85D9B570B}"/>
              </a:ext>
            </a:extLst>
          </p:cNvPr>
          <p:cNvSpPr txBox="1"/>
          <p:nvPr/>
        </p:nvSpPr>
        <p:spPr>
          <a:xfrm>
            <a:off x="265923" y="296316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Street Plan Determination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93A89661-7432-45FF-B3E2-ED9AD4CDE7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3555" y="1461401"/>
            <a:ext cx="10515600" cy="3770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 indent="-514984">
              <a:lnSpc>
                <a:spcPts val="3810"/>
              </a:lnSpc>
              <a:spcBef>
                <a:spcPts val="600"/>
              </a:spcBef>
              <a:buFont typeface="Cambria"/>
              <a:buAutoNum type="arabicParenR"/>
              <a:tabLst>
                <a:tab pos="528320" algn="l"/>
              </a:tabLst>
            </a:pPr>
            <a:r>
              <a:rPr sz="2400" spc="-25" dirty="0">
                <a:cs typeface="Cambria"/>
              </a:rPr>
              <a:t>Pavement </a:t>
            </a:r>
            <a:r>
              <a:rPr sz="2400" spc="-5" dirty="0">
                <a:cs typeface="Cambria"/>
              </a:rPr>
              <a:t>Management </a:t>
            </a:r>
            <a:r>
              <a:rPr sz="2400" spc="-15" dirty="0">
                <a:cs typeface="Cambria"/>
              </a:rPr>
              <a:t>Software</a:t>
            </a:r>
            <a:r>
              <a:rPr sz="2400" spc="-25" dirty="0">
                <a:cs typeface="Cambria"/>
              </a:rPr>
              <a:t> System</a:t>
            </a:r>
            <a:endParaRPr lang="en-US" sz="2400" spc="-25" dirty="0">
              <a:cs typeface="Cambria"/>
            </a:endParaRPr>
          </a:p>
          <a:p>
            <a:pPr marL="695325" lvl="1" indent="-219710">
              <a:lnSpc>
                <a:spcPts val="2850"/>
              </a:lnSpc>
              <a:spcBef>
                <a:spcPts val="600"/>
              </a:spcBef>
              <a:buFont typeface="Arial"/>
              <a:buChar char="•"/>
              <a:tabLst>
                <a:tab pos="695960" algn="l"/>
              </a:tabLst>
            </a:pPr>
            <a:r>
              <a:rPr lang="en-US" sz="2000" spc="-15" dirty="0">
                <a:cs typeface="Calibri"/>
              </a:rPr>
              <a:t>Inventory </a:t>
            </a:r>
            <a:r>
              <a:rPr lang="en-US" sz="2000" spc="-5" dirty="0">
                <a:cs typeface="Calibri"/>
              </a:rPr>
              <a:t>the </a:t>
            </a:r>
            <a:r>
              <a:rPr lang="en-US" sz="2000" spc="-20" dirty="0">
                <a:cs typeface="Calibri"/>
              </a:rPr>
              <a:t>pavement Overall </a:t>
            </a:r>
            <a:r>
              <a:rPr lang="en-US" sz="2000" spc="-5" dirty="0">
                <a:cs typeface="Calibri"/>
              </a:rPr>
              <a:t>Condition Index (OCI) </a:t>
            </a:r>
            <a:r>
              <a:rPr lang="en-US" sz="2000" spc="-15" dirty="0">
                <a:cs typeface="Calibri"/>
              </a:rPr>
              <a:t>from </a:t>
            </a:r>
            <a:r>
              <a:rPr lang="en-US" sz="2000" spc="-5" dirty="0">
                <a:cs typeface="Calibri"/>
              </a:rPr>
              <a:t>1-100 </a:t>
            </a:r>
            <a:r>
              <a:rPr lang="en-US" sz="2000" dirty="0">
                <a:cs typeface="Calibri"/>
              </a:rPr>
              <a:t>(1 =</a:t>
            </a:r>
            <a:r>
              <a:rPr lang="en-US" sz="2000" spc="-35" dirty="0">
                <a:cs typeface="Calibri"/>
              </a:rPr>
              <a:t> </a:t>
            </a:r>
            <a:r>
              <a:rPr lang="en-US" sz="2000" spc="-15" dirty="0">
                <a:cs typeface="Calibri"/>
              </a:rPr>
              <a:t>worst)</a:t>
            </a:r>
          </a:p>
          <a:p>
            <a:pPr marL="695325" marR="42545" lvl="1" indent="-2197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5960" algn="l"/>
              </a:tabLst>
            </a:pPr>
            <a:r>
              <a:rPr lang="en-US" sz="2000" spc="-10" dirty="0">
                <a:cs typeface="Calibri"/>
              </a:rPr>
              <a:t>Recommendations from Cartegraph</a:t>
            </a:r>
            <a:r>
              <a:rPr lang="en-US" sz="2000" spc="-105" dirty="0">
                <a:cs typeface="Cambria"/>
              </a:rPr>
              <a:t> </a:t>
            </a:r>
          </a:p>
          <a:p>
            <a:pPr marL="527685" indent="-514984">
              <a:lnSpc>
                <a:spcPts val="3810"/>
              </a:lnSpc>
              <a:spcBef>
                <a:spcPts val="600"/>
              </a:spcBef>
              <a:buFont typeface="Cambria"/>
              <a:buAutoNum type="arabicParenR"/>
              <a:tabLst>
                <a:tab pos="528320" algn="l"/>
              </a:tabLst>
            </a:pPr>
            <a:r>
              <a:rPr lang="en-US" sz="2400" spc="-105" dirty="0">
                <a:cs typeface="Cambria"/>
              </a:rPr>
              <a:t> Field </a:t>
            </a:r>
            <a:r>
              <a:rPr sz="2400" spc="-20" dirty="0">
                <a:cs typeface="Cambria"/>
              </a:rPr>
              <a:t>Verification</a:t>
            </a:r>
            <a:endParaRPr sz="2400" dirty="0">
              <a:cs typeface="Cambria"/>
            </a:endParaRPr>
          </a:p>
          <a:p>
            <a:pPr marL="695325" lvl="1" indent="-219710">
              <a:lnSpc>
                <a:spcPts val="2850"/>
              </a:lnSpc>
              <a:spcBef>
                <a:spcPts val="600"/>
              </a:spcBef>
              <a:buFont typeface="Arial"/>
              <a:buChar char="•"/>
              <a:tabLst>
                <a:tab pos="695960" algn="l"/>
              </a:tabLst>
            </a:pPr>
            <a:r>
              <a:rPr sz="2000" dirty="0">
                <a:cs typeface="Calibri"/>
              </a:rPr>
              <a:t>City </a:t>
            </a:r>
            <a:r>
              <a:rPr sz="2000" spc="-20" dirty="0">
                <a:cs typeface="Calibri"/>
              </a:rPr>
              <a:t>staff </a:t>
            </a:r>
            <a:r>
              <a:rPr sz="2000" spc="-5" dirty="0">
                <a:cs typeface="Calibri"/>
              </a:rPr>
              <a:t>visually inspects</a:t>
            </a:r>
            <a:r>
              <a:rPr sz="2000" spc="-60" dirty="0">
                <a:cs typeface="Calibri"/>
              </a:rPr>
              <a:t> </a:t>
            </a:r>
            <a:r>
              <a:rPr sz="2000" spc="-10" dirty="0">
                <a:cs typeface="Calibri"/>
              </a:rPr>
              <a:t>streets</a:t>
            </a:r>
            <a:endParaRPr sz="2000" dirty="0">
              <a:cs typeface="Calibri"/>
            </a:endParaRPr>
          </a:p>
          <a:p>
            <a:pPr marL="527685" indent="-514984">
              <a:lnSpc>
                <a:spcPts val="3810"/>
              </a:lnSpc>
              <a:spcBef>
                <a:spcPts val="600"/>
              </a:spcBef>
              <a:buAutoNum type="arabicParenR"/>
              <a:tabLst>
                <a:tab pos="528320" algn="l"/>
              </a:tabLst>
            </a:pPr>
            <a:r>
              <a:rPr sz="2400" spc="-30" dirty="0">
                <a:cs typeface="Cambria"/>
              </a:rPr>
              <a:t>Traffic</a:t>
            </a:r>
            <a:r>
              <a:rPr sz="2400" spc="-35" dirty="0">
                <a:cs typeface="Cambria"/>
              </a:rPr>
              <a:t> </a:t>
            </a:r>
            <a:r>
              <a:rPr sz="2400" spc="-5" dirty="0">
                <a:cs typeface="Cambria"/>
              </a:rPr>
              <a:t>Utilization</a:t>
            </a:r>
            <a:endParaRPr sz="2400" dirty="0">
              <a:cs typeface="Cambria"/>
            </a:endParaRPr>
          </a:p>
          <a:p>
            <a:pPr marL="695325" lvl="1" indent="-219710">
              <a:lnSpc>
                <a:spcPts val="2850"/>
              </a:lnSpc>
              <a:spcBef>
                <a:spcPts val="600"/>
              </a:spcBef>
              <a:buFont typeface="Arial"/>
              <a:buChar char="•"/>
              <a:tabLst>
                <a:tab pos="695960" algn="l"/>
              </a:tabLst>
            </a:pPr>
            <a:r>
              <a:rPr lang="en-US" sz="2000" spc="-5" dirty="0">
                <a:cs typeface="Calibri"/>
              </a:rPr>
              <a:t>Types of Streets (ex. </a:t>
            </a:r>
            <a:r>
              <a:rPr sz="2000" spc="-5" dirty="0">
                <a:cs typeface="Calibri"/>
              </a:rPr>
              <a:t>Collector</a:t>
            </a:r>
            <a:r>
              <a:rPr lang="en-US" sz="2000" spc="-5" dirty="0">
                <a:cs typeface="Calibri"/>
              </a:rPr>
              <a:t>) </a:t>
            </a:r>
          </a:p>
          <a:p>
            <a:pPr marL="247015" lvl="1" indent="0">
              <a:lnSpc>
                <a:spcPts val="2850"/>
              </a:lnSpc>
              <a:spcBef>
                <a:spcPts val="600"/>
              </a:spcBef>
              <a:buNone/>
              <a:tabLst>
                <a:tab pos="695960" algn="l"/>
              </a:tabLst>
            </a:pPr>
            <a:endParaRPr lang="en-US" sz="2000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A7B262-7CAB-43E7-B083-126CA6AF41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56" y="2556587"/>
            <a:ext cx="5479889" cy="416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35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z="1800" smtClean="0">
                <a:latin typeface="Univers" panose="020B0503020202020204" pitchFamily="34" charset="0"/>
              </a:rPr>
              <a:t>12</a:t>
            </a:fld>
            <a:endParaRPr lang="en-US" sz="1800" dirty="0">
              <a:latin typeface="Univers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C08AF-727D-4E2B-81B4-90086B6F1F9C}"/>
              </a:ext>
            </a:extLst>
          </p:cNvPr>
          <p:cNvSpPr txBox="1"/>
          <p:nvPr/>
        </p:nvSpPr>
        <p:spPr>
          <a:xfrm>
            <a:off x="564503" y="501589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Street Plan Determination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C49AA-552D-42EC-AE83-CA168E7FE191}"/>
              </a:ext>
            </a:extLst>
          </p:cNvPr>
          <p:cNvSpPr/>
          <p:nvPr/>
        </p:nvSpPr>
        <p:spPr>
          <a:xfrm>
            <a:off x="983648" y="1587759"/>
            <a:ext cx="59435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1" indent="-457200">
              <a:lnSpc>
                <a:spcPts val="3810"/>
              </a:lnSpc>
              <a:spcBef>
                <a:spcPts val="600"/>
              </a:spcBef>
              <a:buAutoNum type="arabicParenR" startAt="4"/>
              <a:tabLst>
                <a:tab pos="528320" algn="l"/>
              </a:tabLst>
            </a:pPr>
            <a:r>
              <a:rPr lang="en-US" sz="2400" spc="-10" dirty="0">
                <a:cs typeface="Cambria"/>
              </a:rPr>
              <a:t>Coordination </a:t>
            </a:r>
            <a:r>
              <a:rPr lang="en-US" sz="2400" spc="-5" dirty="0">
                <a:cs typeface="Cambria"/>
              </a:rPr>
              <a:t>with</a:t>
            </a:r>
            <a:r>
              <a:rPr lang="en-US" sz="2400" spc="-40" dirty="0">
                <a:cs typeface="Cambria"/>
              </a:rPr>
              <a:t> </a:t>
            </a:r>
            <a:r>
              <a:rPr lang="en-US" sz="2400" spc="-5" dirty="0">
                <a:cs typeface="Cambria"/>
              </a:rPr>
              <a:t>Utilities</a:t>
            </a:r>
          </a:p>
          <a:p>
            <a:pPr marL="64008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28320" algn="l"/>
              </a:tabLst>
            </a:pPr>
            <a:r>
              <a:rPr lang="en-US" sz="2000" spc="-5" dirty="0">
                <a:cs typeface="Calibri"/>
              </a:rPr>
              <a:t>Timing our </a:t>
            </a:r>
            <a:r>
              <a:rPr lang="en-US" sz="2000" spc="-10" dirty="0">
                <a:cs typeface="Calibri"/>
              </a:rPr>
              <a:t>repairs </a:t>
            </a:r>
            <a:r>
              <a:rPr lang="en-US" sz="2000" dirty="0">
                <a:cs typeface="Calibri"/>
              </a:rPr>
              <a:t>with </a:t>
            </a:r>
            <a:r>
              <a:rPr lang="en-US" sz="2000" spc="-5" dirty="0">
                <a:cs typeface="Calibri"/>
              </a:rPr>
              <a:t>planned utility </a:t>
            </a:r>
            <a:r>
              <a:rPr lang="en-US" sz="2000" spc="-15" dirty="0">
                <a:cs typeface="Calibri"/>
              </a:rPr>
              <a:t>street </a:t>
            </a:r>
            <a:r>
              <a:rPr lang="en-US" sz="2000" spc="-5" dirty="0">
                <a:cs typeface="Calibri"/>
              </a:rPr>
              <a:t>cuts and</a:t>
            </a:r>
            <a:r>
              <a:rPr lang="en-US" sz="2000" spc="-50" dirty="0">
                <a:cs typeface="Calibri"/>
              </a:rPr>
              <a:t> </a:t>
            </a:r>
            <a:r>
              <a:rPr lang="en-US" sz="2000" spc="-10" dirty="0">
                <a:cs typeface="Calibri"/>
              </a:rPr>
              <a:t>improvements</a:t>
            </a:r>
            <a:endParaRPr lang="en-US" sz="2400" dirty="0">
              <a:cs typeface="Cambria"/>
            </a:endParaRPr>
          </a:p>
          <a:p>
            <a:pPr marL="527685" indent="-514984">
              <a:lnSpc>
                <a:spcPct val="100000"/>
              </a:lnSpc>
              <a:spcBef>
                <a:spcPts val="600"/>
              </a:spcBef>
              <a:buFont typeface="Cambria"/>
              <a:buAutoNum type="arabicParenR" startAt="5"/>
              <a:tabLst>
                <a:tab pos="528320" algn="l"/>
              </a:tabLst>
            </a:pPr>
            <a:r>
              <a:rPr lang="en-US" sz="2400" spc="-20" dirty="0">
                <a:cs typeface="Cambria"/>
              </a:rPr>
              <a:t>Appropriate Maintenance and Repair Strategies</a:t>
            </a:r>
          </a:p>
          <a:p>
            <a:pPr marL="12701">
              <a:lnSpc>
                <a:spcPct val="100000"/>
              </a:lnSpc>
              <a:spcBef>
                <a:spcPts val="600"/>
              </a:spcBef>
              <a:tabLst>
                <a:tab pos="528320" algn="l"/>
              </a:tabLst>
            </a:pPr>
            <a:r>
              <a:rPr lang="en-US" sz="2400" spc="-20" dirty="0">
                <a:cs typeface="Cambria"/>
              </a:rPr>
              <a:t>6)    Bond Project</a:t>
            </a:r>
            <a:endParaRPr lang="en-US" sz="3200" spc="-20" dirty="0">
              <a:cs typeface="Cambria"/>
            </a:endParaRPr>
          </a:p>
          <a:p>
            <a:pPr marL="12701">
              <a:lnSpc>
                <a:spcPct val="100000"/>
              </a:lnSpc>
              <a:spcBef>
                <a:spcPts val="600"/>
              </a:spcBef>
              <a:tabLst>
                <a:tab pos="528320" algn="l"/>
              </a:tabLst>
            </a:pPr>
            <a:r>
              <a:rPr lang="en-US" sz="2400" spc="-20" dirty="0">
                <a:cs typeface="Cambria"/>
              </a:rPr>
              <a:t>7)    Citizen Input</a:t>
            </a:r>
            <a:endParaRPr lang="en-US" sz="2400" dirty="0">
              <a:cs typeface="Cambria"/>
            </a:endParaRPr>
          </a:p>
          <a:p>
            <a:pPr marL="810895" marR="5080" lvl="1" indent="-33528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810895" algn="l"/>
                <a:tab pos="811530" algn="l"/>
              </a:tabLst>
            </a:pPr>
            <a:r>
              <a:rPr lang="en-US" sz="2000" spc="-5" dirty="0">
                <a:cs typeface="Calibri"/>
              </a:rPr>
              <a:t>During the year</a:t>
            </a:r>
          </a:p>
          <a:p>
            <a:pPr marL="810895" marR="5080" lvl="1" indent="-33528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810895" algn="l"/>
                <a:tab pos="811530" algn="l"/>
              </a:tabLst>
            </a:pPr>
            <a:r>
              <a:rPr lang="en-US" sz="2000" spc="-5" dirty="0">
                <a:cs typeface="Calibri"/>
              </a:rPr>
              <a:t>Public Outreach</a:t>
            </a:r>
            <a:endParaRPr lang="en-US" sz="2400" dirty="0">
              <a:cs typeface="Calibri"/>
            </a:endParaRPr>
          </a:p>
          <a:p>
            <a:pPr marL="12701">
              <a:spcBef>
                <a:spcPts val="600"/>
              </a:spcBef>
              <a:tabLst>
                <a:tab pos="528320" algn="l"/>
              </a:tabLst>
            </a:pPr>
            <a:r>
              <a:rPr lang="en-US" sz="2400" spc="-5" dirty="0">
                <a:cs typeface="Cambria"/>
              </a:rPr>
              <a:t>8)    City Council</a:t>
            </a:r>
            <a:r>
              <a:rPr lang="en-US" sz="2400" spc="-95" dirty="0">
                <a:cs typeface="Cambria"/>
              </a:rPr>
              <a:t> Approval</a:t>
            </a:r>
            <a:endParaRPr lang="en-US" sz="2400" dirty="0">
              <a:cs typeface="Times New Roman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6C9E935A-F9CE-45F6-A1D3-AF2140415C71}"/>
              </a:ext>
            </a:extLst>
          </p:cNvPr>
          <p:cNvSpPr/>
          <p:nvPr/>
        </p:nvSpPr>
        <p:spPr>
          <a:xfrm>
            <a:off x="7632441" y="1355423"/>
            <a:ext cx="2349759" cy="4578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3884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A7010-570D-4A9C-A590-F769499C6E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2F03E-1BB0-4B82-B0C7-AEF7AFBDD661}"/>
              </a:ext>
            </a:extLst>
          </p:cNvPr>
          <p:cNvSpPr txBox="1"/>
          <p:nvPr/>
        </p:nvSpPr>
        <p:spPr>
          <a:xfrm>
            <a:off x="245706" y="561392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Overall Condition Index: 100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34F87D0D-4923-48CB-853E-72F9DF2285C8}"/>
              </a:ext>
            </a:extLst>
          </p:cNvPr>
          <p:cNvSpPr txBox="1"/>
          <p:nvPr/>
        </p:nvSpPr>
        <p:spPr>
          <a:xfrm>
            <a:off x="1721954" y="2054783"/>
            <a:ext cx="2990850" cy="2739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9395" marR="1022350" indent="-226695">
              <a:lnSpc>
                <a:spcPct val="100000"/>
              </a:lnSpc>
              <a:buFont typeface="Arial"/>
              <a:buChar char="•"/>
              <a:tabLst>
                <a:tab pos="240029" algn="l"/>
              </a:tabLst>
            </a:pPr>
            <a:r>
              <a:rPr sz="2800" spc="-10" dirty="0">
                <a:cs typeface="Cambria"/>
              </a:rPr>
              <a:t>C</a:t>
            </a:r>
            <a:r>
              <a:rPr sz="2800" spc="-5" dirty="0">
                <a:cs typeface="Cambria"/>
              </a:rPr>
              <a:t>o</a:t>
            </a:r>
            <a:r>
              <a:rPr sz="2800" spc="-10" dirty="0">
                <a:cs typeface="Cambria"/>
              </a:rPr>
              <a:t>ns</a:t>
            </a:r>
            <a:r>
              <a:rPr sz="2800" spc="-5" dirty="0">
                <a:cs typeface="Cambria"/>
              </a:rPr>
              <a:t>i</a:t>
            </a:r>
            <a:r>
              <a:rPr sz="2800" spc="-10" dirty="0">
                <a:cs typeface="Cambria"/>
              </a:rPr>
              <a:t>d</a:t>
            </a:r>
            <a:r>
              <a:rPr sz="2800" spc="-5" dirty="0">
                <a:cs typeface="Cambria"/>
              </a:rPr>
              <a:t>e</a:t>
            </a:r>
            <a:r>
              <a:rPr sz="2800" spc="-50" dirty="0">
                <a:cs typeface="Cambria"/>
              </a:rPr>
              <a:t>r</a:t>
            </a:r>
            <a:r>
              <a:rPr sz="2800" spc="-5" dirty="0">
                <a:cs typeface="Cambria"/>
              </a:rPr>
              <a:t>ed  </a:t>
            </a:r>
            <a:r>
              <a:rPr sz="2800" spc="-10" dirty="0">
                <a:cs typeface="Cambria"/>
              </a:rPr>
              <a:t>excellent</a:t>
            </a:r>
            <a:endParaRPr sz="2800" dirty="0">
              <a:cs typeface="Cambria"/>
            </a:endParaRPr>
          </a:p>
          <a:p>
            <a:pPr marL="239395" marR="5080" indent="-22669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40029" algn="l"/>
              </a:tabLst>
            </a:pPr>
            <a:r>
              <a:rPr sz="2800" spc="-5" dirty="0">
                <a:cs typeface="Cambria"/>
              </a:rPr>
              <a:t>Include</a:t>
            </a:r>
            <a:r>
              <a:rPr lang="en-US" sz="2800" spc="-5" dirty="0">
                <a:cs typeface="Cambria"/>
              </a:rPr>
              <a:t>s</a:t>
            </a:r>
            <a:r>
              <a:rPr sz="2800" spc="-5" dirty="0">
                <a:cs typeface="Cambria"/>
              </a:rPr>
              <a:t> </a:t>
            </a:r>
            <a:r>
              <a:rPr sz="2800" spc="-25" dirty="0">
                <a:cs typeface="Cambria"/>
              </a:rPr>
              <a:t>newly  </a:t>
            </a:r>
            <a:r>
              <a:rPr sz="2800" spc="-5" dirty="0">
                <a:cs typeface="Cambria"/>
              </a:rPr>
              <a:t>constructed or  </a:t>
            </a:r>
            <a:r>
              <a:rPr sz="2800" spc="-20" dirty="0">
                <a:cs typeface="Cambria"/>
              </a:rPr>
              <a:t>recently overlaid  </a:t>
            </a:r>
            <a:r>
              <a:rPr lang="en-US" sz="2800" spc="-20" dirty="0">
                <a:cs typeface="Cambria"/>
              </a:rPr>
              <a:t>streets</a:t>
            </a:r>
            <a:endParaRPr sz="2800" dirty="0">
              <a:cs typeface="Cambria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4EFA2698-73D2-411A-8A22-89F0A44BB0EB}"/>
              </a:ext>
            </a:extLst>
          </p:cNvPr>
          <p:cNvSpPr/>
          <p:nvPr/>
        </p:nvSpPr>
        <p:spPr>
          <a:xfrm>
            <a:off x="4886286" y="1936165"/>
            <a:ext cx="5349240" cy="4041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9958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A7010-570D-4A9C-A590-F769499C6E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773D7-A57C-413B-A8DD-51A29851F4D2}"/>
              </a:ext>
            </a:extLst>
          </p:cNvPr>
          <p:cNvSpPr txBox="1"/>
          <p:nvPr/>
        </p:nvSpPr>
        <p:spPr>
          <a:xfrm>
            <a:off x="264367" y="402772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Overall Condition Index: 79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0F727B-3BAC-410D-9695-C129F4A3710A}"/>
              </a:ext>
            </a:extLst>
          </p:cNvPr>
          <p:cNvSpPr/>
          <p:nvPr/>
        </p:nvSpPr>
        <p:spPr>
          <a:xfrm>
            <a:off x="7239000" y="1789924"/>
            <a:ext cx="35052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395" marR="5080" indent="-226695">
              <a:lnSpc>
                <a:spcPct val="100000"/>
              </a:lnSpc>
              <a:buFont typeface="Arial"/>
              <a:buChar char="•"/>
              <a:tabLst>
                <a:tab pos="240029" algn="l"/>
              </a:tabLst>
            </a:pPr>
            <a:r>
              <a:rPr lang="en-US" sz="2400" spc="-10" dirty="0">
                <a:latin typeface="Calibri" panose="020F0502020204030204" pitchFamily="34" charset="0"/>
                <a:cs typeface="Cambria"/>
              </a:rPr>
              <a:t>Considered </a:t>
            </a:r>
            <a:r>
              <a:rPr lang="en-US" sz="2400" spc="-5" dirty="0">
                <a:latin typeface="Calibri" panose="020F0502020204030204" pitchFamily="34" charset="0"/>
                <a:cs typeface="Cambria"/>
              </a:rPr>
              <a:t>good </a:t>
            </a:r>
            <a:r>
              <a:rPr lang="en-US" sz="2400" spc="-15" dirty="0">
                <a:latin typeface="Calibri" panose="020F0502020204030204" pitchFamily="34" charset="0"/>
                <a:cs typeface="Cambria"/>
              </a:rPr>
              <a:t>to</a:t>
            </a:r>
            <a:r>
              <a:rPr lang="en-US" sz="2400" spc="-80" dirty="0">
                <a:latin typeface="Calibri" panose="020F0502020204030204" pitchFamily="34" charset="0"/>
                <a:cs typeface="Cambria"/>
              </a:rPr>
              <a:t> </a:t>
            </a:r>
            <a:r>
              <a:rPr lang="en-US" sz="2400" spc="-20" dirty="0">
                <a:latin typeface="Calibri" panose="020F0502020204030204" pitchFamily="34" charset="0"/>
                <a:cs typeface="Cambria"/>
              </a:rPr>
              <a:t>very  </a:t>
            </a:r>
            <a:r>
              <a:rPr lang="en-US" sz="2400" spc="-5" dirty="0">
                <a:latin typeface="Calibri" panose="020F0502020204030204" pitchFamily="34" charset="0"/>
                <a:cs typeface="Cambria"/>
              </a:rPr>
              <a:t>good and in </a:t>
            </a:r>
            <a:r>
              <a:rPr lang="en-US" sz="2400" spc="-15" dirty="0">
                <a:latin typeface="Calibri" panose="020F0502020204030204" pitchFamily="34" charset="0"/>
                <a:cs typeface="Cambria"/>
              </a:rPr>
              <a:t>structurally  </a:t>
            </a:r>
            <a:r>
              <a:rPr lang="en-US" sz="2400" spc="-5" dirty="0">
                <a:latin typeface="Calibri" panose="020F0502020204030204" pitchFamily="34" charset="0"/>
                <a:cs typeface="Cambria"/>
              </a:rPr>
              <a:t>sound</a:t>
            </a:r>
            <a:r>
              <a:rPr lang="en-US" sz="2400" spc="-80" dirty="0">
                <a:latin typeface="Calibri" panose="020F0502020204030204" pitchFamily="34" charset="0"/>
                <a:cs typeface="Cambria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mbria"/>
              </a:rPr>
              <a:t>condition</a:t>
            </a:r>
            <a:endParaRPr lang="en-US" sz="2400" dirty="0">
              <a:latin typeface="Calibri" panose="020F0502020204030204" pitchFamily="34" charset="0"/>
              <a:cs typeface="Cambria"/>
            </a:endParaRPr>
          </a:p>
          <a:p>
            <a:pPr marL="239395" marR="15240" indent="-22669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400" spc="-5" dirty="0">
                <a:latin typeface="Calibri" panose="020F0502020204030204" pitchFamily="34" charset="0"/>
                <a:cs typeface="Cambria"/>
              </a:rPr>
              <a:t>Initial signs of aging,  such as longitudinal</a:t>
            </a:r>
            <a:r>
              <a:rPr lang="en-US" sz="2400" spc="-75" dirty="0">
                <a:latin typeface="Calibri" panose="020F0502020204030204" pitchFamily="34" charset="0"/>
                <a:cs typeface="Cambria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mbria"/>
              </a:rPr>
              <a:t>and  </a:t>
            </a:r>
            <a:r>
              <a:rPr lang="en-US" sz="2400" spc="-20" dirty="0">
                <a:latin typeface="Calibri" panose="020F0502020204030204" pitchFamily="34" charset="0"/>
                <a:cs typeface="Cambria"/>
              </a:rPr>
              <a:t>transverse </a:t>
            </a:r>
            <a:r>
              <a:rPr lang="en-US" sz="2400" spc="-10" dirty="0">
                <a:latin typeface="Calibri" panose="020F0502020204030204" pitchFamily="34" charset="0"/>
                <a:cs typeface="Cambria"/>
              </a:rPr>
              <a:t>cracking,  slight </a:t>
            </a:r>
            <a:r>
              <a:rPr lang="en-US" sz="2400" spc="-30" dirty="0">
                <a:latin typeface="Calibri" panose="020F0502020204030204" pitchFamily="34" charset="0"/>
                <a:cs typeface="Cambria"/>
              </a:rPr>
              <a:t>raveling </a:t>
            </a:r>
            <a:r>
              <a:rPr lang="en-US" sz="2400" spc="-5" dirty="0">
                <a:latin typeface="Calibri" panose="020F0502020204030204" pitchFamily="34" charset="0"/>
                <a:cs typeface="Cambria"/>
              </a:rPr>
              <a:t>and an  occasional pothole  </a:t>
            </a:r>
            <a:r>
              <a:rPr lang="en-US" sz="2400" spc="-10" dirty="0">
                <a:latin typeface="Calibri" panose="020F0502020204030204" pitchFamily="34" charset="0"/>
                <a:cs typeface="Cambria"/>
              </a:rPr>
              <a:t>requiring</a:t>
            </a:r>
            <a:r>
              <a:rPr lang="en-US" sz="2400" spc="-85" dirty="0">
                <a:latin typeface="Calibri" panose="020F0502020204030204" pitchFamily="34" charset="0"/>
                <a:cs typeface="Cambria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mbria"/>
              </a:rPr>
              <a:t>patching</a:t>
            </a:r>
            <a:endParaRPr lang="en-US" sz="2400" dirty="0">
              <a:latin typeface="Calibri" panose="020F0502020204030204" pitchFamily="34" charset="0"/>
              <a:cs typeface="Cambria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748AA625-2240-48CD-A0A3-BB1682B6C7B9}"/>
              </a:ext>
            </a:extLst>
          </p:cNvPr>
          <p:cNvSpPr/>
          <p:nvPr/>
        </p:nvSpPr>
        <p:spPr>
          <a:xfrm>
            <a:off x="957072" y="1524684"/>
            <a:ext cx="5138928" cy="4300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8173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A7010-570D-4A9C-A590-F769499C6E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EC2F1-D791-47E2-95EB-5E2C2C43E903}"/>
              </a:ext>
            </a:extLst>
          </p:cNvPr>
          <p:cNvSpPr txBox="1"/>
          <p:nvPr/>
        </p:nvSpPr>
        <p:spPr>
          <a:xfrm>
            <a:off x="589384" y="533400"/>
            <a:ext cx="7459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Overall Condition Index: 59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910EF602-01A9-4AE9-AF48-93FA8757E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3810000" cy="508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74320" indent="-274320"/>
            <a:endParaRPr lang="en-US" sz="2800" b="1" dirty="0">
              <a:solidFill>
                <a:srgbClr val="004376"/>
              </a:solidFill>
              <a:ea typeface="Tahoma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en-US" sz="2800" b="1" dirty="0">
              <a:solidFill>
                <a:srgbClr val="005696"/>
              </a:solidFill>
              <a:ea typeface="Tahoma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376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 dirty="0">
              <a:solidFill>
                <a:srgbClr val="004376"/>
              </a:solidFill>
              <a:latin typeface="+mj-lt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 dirty="0">
              <a:solidFill>
                <a:srgbClr val="004376"/>
              </a:solidFill>
              <a:latin typeface="+mj-lt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4376"/>
              </a:solidFill>
              <a:effectLst/>
              <a:latin typeface="+mj-lt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4376"/>
              </a:solidFill>
              <a:effectLst/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813448-F0AE-4243-BE54-FFD02F5F5401}"/>
              </a:ext>
            </a:extLst>
          </p:cNvPr>
          <p:cNvSpPr/>
          <p:nvPr/>
        </p:nvSpPr>
        <p:spPr>
          <a:xfrm>
            <a:off x="1112676" y="1823264"/>
            <a:ext cx="35814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395" marR="5080" indent="-226695">
              <a:lnSpc>
                <a:spcPct val="100000"/>
              </a:lnSpc>
              <a:buFont typeface="Arial"/>
              <a:buChar char="•"/>
              <a:tabLst>
                <a:tab pos="240029" algn="l"/>
              </a:tabLst>
            </a:pPr>
            <a:r>
              <a:rPr lang="en-US" sz="2400" spc="-10" dirty="0">
                <a:cs typeface="Cambria"/>
              </a:rPr>
              <a:t>Considered </a:t>
            </a:r>
            <a:r>
              <a:rPr lang="en-US" sz="2400" spc="-5" dirty="0">
                <a:cs typeface="Cambria"/>
              </a:rPr>
              <a:t>in</a:t>
            </a:r>
            <a:r>
              <a:rPr lang="en-US" sz="2400" spc="-85" dirty="0">
                <a:cs typeface="Cambria"/>
              </a:rPr>
              <a:t> </a:t>
            </a:r>
            <a:r>
              <a:rPr lang="en-US" sz="2400" spc="-10" dirty="0">
                <a:cs typeface="Cambria"/>
              </a:rPr>
              <a:t>average  </a:t>
            </a:r>
            <a:r>
              <a:rPr lang="en-US" sz="2400" spc="-5" dirty="0">
                <a:cs typeface="Cambria"/>
              </a:rPr>
              <a:t>condition</a:t>
            </a:r>
            <a:endParaRPr lang="en-US" sz="2400" dirty="0">
              <a:cs typeface="Cambria"/>
            </a:endParaRPr>
          </a:p>
          <a:p>
            <a:pPr marL="239395" marR="31750" indent="-22669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400" spc="-15" dirty="0">
                <a:cs typeface="Cambria"/>
              </a:rPr>
              <a:t>Roads </a:t>
            </a:r>
            <a:r>
              <a:rPr lang="en-US" sz="2400" spc="-5" dirty="0">
                <a:cs typeface="Cambria"/>
              </a:rPr>
              <a:t>show</a:t>
            </a:r>
            <a:r>
              <a:rPr lang="en-US" sz="2400" spc="-85" dirty="0">
                <a:cs typeface="Cambria"/>
              </a:rPr>
              <a:t> </a:t>
            </a:r>
            <a:r>
              <a:rPr lang="en-US" sz="2400" spc="-10" dirty="0">
                <a:cs typeface="Cambria"/>
              </a:rPr>
              <a:t>signs </a:t>
            </a:r>
            <a:r>
              <a:rPr lang="en-US" sz="2400" spc="-5" dirty="0">
                <a:cs typeface="Cambria"/>
              </a:rPr>
              <a:t>of needing </a:t>
            </a:r>
            <a:r>
              <a:rPr lang="en-US" sz="2400" spc="-10" dirty="0">
                <a:cs typeface="Cambria"/>
              </a:rPr>
              <a:t>resurfacing</a:t>
            </a:r>
            <a:endParaRPr lang="en-US" sz="2400" dirty="0">
              <a:cs typeface="Cambria"/>
            </a:endParaRPr>
          </a:p>
          <a:p>
            <a:pPr marL="239395" marR="96520" indent="-22669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400" spc="-20" dirty="0">
                <a:cs typeface="Cambria"/>
              </a:rPr>
              <a:t>Over </a:t>
            </a:r>
            <a:r>
              <a:rPr lang="en-US" sz="2400" spc="-5" dirty="0">
                <a:cs typeface="Cambria"/>
              </a:rPr>
              <a:t>50% of </a:t>
            </a:r>
            <a:r>
              <a:rPr lang="en-US" sz="2400" dirty="0">
                <a:cs typeface="Cambria"/>
              </a:rPr>
              <a:t>the </a:t>
            </a:r>
            <a:r>
              <a:rPr lang="en-US" sz="2400" spc="-10" dirty="0">
                <a:cs typeface="Cambria"/>
              </a:rPr>
              <a:t>surface </a:t>
            </a:r>
            <a:r>
              <a:rPr lang="en-US" sz="2400" spc="-5" dirty="0">
                <a:cs typeface="Cambria"/>
              </a:rPr>
              <a:t>has</a:t>
            </a:r>
            <a:r>
              <a:rPr lang="en-US" sz="2400" spc="-65" dirty="0">
                <a:cs typeface="Cambria"/>
              </a:rPr>
              <a:t> </a:t>
            </a:r>
            <a:r>
              <a:rPr lang="en-US" sz="2400" spc="-5" dirty="0">
                <a:cs typeface="Cambria"/>
              </a:rPr>
              <a:t>block </a:t>
            </a:r>
            <a:r>
              <a:rPr lang="en-US" sz="2400" spc="-10" dirty="0">
                <a:cs typeface="Cambria"/>
              </a:rPr>
              <a:t>cracking</a:t>
            </a:r>
            <a:endParaRPr lang="en-US" sz="2400" dirty="0">
              <a:cs typeface="Cambria"/>
            </a:endParaRPr>
          </a:p>
          <a:p>
            <a:pPr marL="239395" marR="57785" indent="-22669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400" spc="-10" dirty="0">
                <a:cs typeface="Cambria"/>
              </a:rPr>
              <a:t>Streets </a:t>
            </a:r>
            <a:r>
              <a:rPr lang="en-US" sz="2400" spc="-5" dirty="0">
                <a:cs typeface="Cambria"/>
              </a:rPr>
              <a:t>in this condition</a:t>
            </a:r>
            <a:r>
              <a:rPr lang="en-US" sz="2400" spc="-60" dirty="0">
                <a:cs typeface="Cambria"/>
              </a:rPr>
              <a:t> could </a:t>
            </a:r>
            <a:r>
              <a:rPr lang="en-US" sz="2400" spc="-20" dirty="0">
                <a:cs typeface="Cambria"/>
              </a:rPr>
              <a:t>require </a:t>
            </a:r>
            <a:r>
              <a:rPr lang="en-US" sz="2400" spc="-5" dirty="0">
                <a:cs typeface="Cambria"/>
              </a:rPr>
              <a:t>rehabilitation</a:t>
            </a:r>
            <a:endParaRPr lang="en-US" sz="2400" dirty="0">
              <a:cs typeface="Cambria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9D791900-019D-4921-BE20-330ADFDC063B}"/>
              </a:ext>
            </a:extLst>
          </p:cNvPr>
          <p:cNvSpPr/>
          <p:nvPr/>
        </p:nvSpPr>
        <p:spPr>
          <a:xfrm>
            <a:off x="5215812" y="1823264"/>
            <a:ext cx="5224272" cy="4340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53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A7010-570D-4A9C-A590-F769499C6E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51EBB-7E16-4CEE-88AF-B317254D2F32}"/>
              </a:ext>
            </a:extLst>
          </p:cNvPr>
          <p:cNvSpPr txBox="1"/>
          <p:nvPr/>
        </p:nvSpPr>
        <p:spPr>
          <a:xfrm>
            <a:off x="404327" y="58177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Overall Condition Index: 39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D6E2DE31-27B0-4A82-B09D-5E753FCBD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8610600" cy="5080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74320" indent="-274320"/>
            <a:endParaRPr lang="en-US" sz="2800" b="1" dirty="0">
              <a:solidFill>
                <a:srgbClr val="004376"/>
              </a:solidFill>
              <a:ea typeface="Tahoma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en-US" sz="2800" b="1" dirty="0">
              <a:solidFill>
                <a:srgbClr val="005696"/>
              </a:solidFill>
              <a:ea typeface="Tahoma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376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 dirty="0">
              <a:solidFill>
                <a:srgbClr val="004376"/>
              </a:solidFill>
              <a:latin typeface="+mj-lt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 dirty="0">
              <a:solidFill>
                <a:srgbClr val="004376"/>
              </a:solidFill>
              <a:latin typeface="+mj-lt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4376"/>
              </a:solidFill>
              <a:effectLst/>
              <a:latin typeface="+mj-lt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4376"/>
              </a:solidFill>
              <a:effectLst/>
              <a:latin typeface="+mj-lt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3508B757-DB18-4D58-80B0-DFEA9D0E9591}"/>
              </a:ext>
            </a:extLst>
          </p:cNvPr>
          <p:cNvSpPr/>
          <p:nvPr/>
        </p:nvSpPr>
        <p:spPr>
          <a:xfrm>
            <a:off x="933745" y="1733254"/>
            <a:ext cx="5300472" cy="4005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5451AA-88A8-4232-BBF7-F2F750FD6196}"/>
              </a:ext>
            </a:extLst>
          </p:cNvPr>
          <p:cNvSpPr/>
          <p:nvPr/>
        </p:nvSpPr>
        <p:spPr>
          <a:xfrm>
            <a:off x="7048500" y="2640068"/>
            <a:ext cx="312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395" marR="5080" indent="-226695">
              <a:lnSpc>
                <a:spcPct val="100000"/>
              </a:lnSpc>
              <a:buFont typeface="Arial"/>
              <a:buChar char="•"/>
              <a:tabLst>
                <a:tab pos="240029" algn="l"/>
              </a:tabLst>
            </a:pPr>
            <a:r>
              <a:rPr lang="en-US" sz="2400" spc="-10" dirty="0">
                <a:cs typeface="Cambria"/>
              </a:rPr>
              <a:t>Considered </a:t>
            </a:r>
            <a:r>
              <a:rPr lang="en-US" sz="2400" spc="-20" dirty="0">
                <a:cs typeface="Cambria"/>
              </a:rPr>
              <a:t>fair</a:t>
            </a:r>
            <a:r>
              <a:rPr lang="en-US" sz="2400" spc="-5" dirty="0">
                <a:cs typeface="Cambria"/>
              </a:rPr>
              <a:t> </a:t>
            </a:r>
          </a:p>
          <a:p>
            <a:pPr marL="239395" marR="5080" indent="-226695">
              <a:lnSpc>
                <a:spcPct val="100000"/>
              </a:lnSpc>
              <a:buFont typeface="Arial"/>
              <a:buChar char="•"/>
              <a:tabLst>
                <a:tab pos="240029" algn="l"/>
              </a:tabLst>
            </a:pPr>
            <a:endParaRPr lang="en-US" sz="2400" spc="-5" dirty="0">
              <a:cs typeface="Cambria"/>
            </a:endParaRPr>
          </a:p>
          <a:p>
            <a:pPr marL="239395" marR="5080" indent="-226695">
              <a:lnSpc>
                <a:spcPct val="100000"/>
              </a:lnSpc>
              <a:buFont typeface="Arial"/>
              <a:buChar char="•"/>
              <a:tabLst>
                <a:tab pos="240029" algn="l"/>
              </a:tabLst>
            </a:pPr>
            <a:r>
              <a:rPr lang="en-US" sz="2400" spc="-15" dirty="0">
                <a:cs typeface="Cambria"/>
              </a:rPr>
              <a:t>Could require rehabilitation or reconstruction</a:t>
            </a:r>
            <a:endParaRPr lang="en-US" sz="2400" dirty="0"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12649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A7010-570D-4A9C-A590-F769499C6E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E2221F-EC99-4DCD-8F6D-2575F13371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Overall Condition Index: 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9AC8A-75F3-4DDF-888D-4224B20A0BDB}"/>
              </a:ext>
            </a:extLst>
          </p:cNvPr>
          <p:cNvSpPr/>
          <p:nvPr/>
        </p:nvSpPr>
        <p:spPr>
          <a:xfrm>
            <a:off x="1164773" y="2090172"/>
            <a:ext cx="3124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395" marR="5080" indent="-226695">
              <a:lnSpc>
                <a:spcPct val="100000"/>
              </a:lnSpc>
              <a:buFont typeface="Arial"/>
              <a:buChar char="•"/>
              <a:tabLst>
                <a:tab pos="240029" algn="l"/>
              </a:tabLst>
            </a:pPr>
            <a:r>
              <a:rPr lang="en-US" sz="2400" spc="-10" dirty="0">
                <a:cs typeface="Cambria"/>
              </a:rPr>
              <a:t>Condition is considered </a:t>
            </a:r>
            <a:r>
              <a:rPr lang="en-US" sz="2400" spc="-20" dirty="0">
                <a:cs typeface="Cambria"/>
              </a:rPr>
              <a:t>poor</a:t>
            </a:r>
            <a:r>
              <a:rPr lang="en-US" sz="2400" spc="-5" dirty="0">
                <a:cs typeface="Cambria"/>
              </a:rPr>
              <a:t> to failed</a:t>
            </a:r>
          </a:p>
          <a:p>
            <a:pPr marL="239395" marR="5080" indent="-226695">
              <a:lnSpc>
                <a:spcPct val="100000"/>
              </a:lnSpc>
              <a:buFont typeface="Arial"/>
              <a:buChar char="•"/>
              <a:tabLst>
                <a:tab pos="240029" algn="l"/>
              </a:tabLst>
            </a:pPr>
            <a:endParaRPr lang="en-US" sz="2400" spc="-5" dirty="0">
              <a:cs typeface="Cambria"/>
            </a:endParaRPr>
          </a:p>
          <a:p>
            <a:pPr marL="239395" marR="5080" indent="-226695">
              <a:lnSpc>
                <a:spcPct val="100000"/>
              </a:lnSpc>
              <a:buFont typeface="Arial"/>
              <a:buChar char="•"/>
              <a:tabLst>
                <a:tab pos="240029" algn="l"/>
              </a:tabLst>
            </a:pPr>
            <a:r>
              <a:rPr lang="en-US" sz="2400" spc="-15" dirty="0">
                <a:cs typeface="Cambria"/>
              </a:rPr>
              <a:t>Requires reconstruction of base and surface</a:t>
            </a:r>
            <a:endParaRPr lang="en-US" sz="2400" dirty="0">
              <a:cs typeface="Cambri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1B9BCD-5734-496B-A81E-E5E6B4D69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38800" y="1793161"/>
            <a:ext cx="5087645" cy="38157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11715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B53C21-16DC-D3DC-FF36-8089D95F8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72" y="0"/>
            <a:ext cx="8885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2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6BF41-A257-B798-A5A5-4BE238E7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692"/>
            <a:ext cx="12192000" cy="61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8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4B5DA2-5D8C-4E32-86A7-BA16FE32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A097D5-9FB2-429A-8194-9F897E813A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latin typeface="Univers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72EEC-9DC4-44E0-A2E5-EDB459ECB0AD}"/>
              </a:ext>
            </a:extLst>
          </p:cNvPr>
          <p:cNvSpPr txBox="1"/>
          <p:nvPr/>
        </p:nvSpPr>
        <p:spPr>
          <a:xfrm>
            <a:off x="228600" y="762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Pavement Section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DF5F54F-9C82-43AC-81BE-284BE653A1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979773"/>
              </p:ext>
            </p:extLst>
          </p:nvPr>
        </p:nvGraphicFramePr>
        <p:xfrm>
          <a:off x="1173324" y="1027906"/>
          <a:ext cx="8496300" cy="5124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397" imgH="7543800" progId="Acrobat.Document.2017">
                  <p:embed/>
                </p:oleObj>
              </mc:Choice>
              <mc:Fallback>
                <p:oleObj name="Acrobat Document" r:id="rId2" imgW="11658397" imgH="7543800" progId="Acrobat.Document.2017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FCB68A9-A118-4B82-8643-421FAFA861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73324" y="1027906"/>
                        <a:ext cx="8496300" cy="5124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6094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396F5-AFAB-50A8-D9CF-1FE9961C9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75" y="0"/>
            <a:ext cx="11948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88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D7189745-D249-0690-A78C-A0E0D490A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8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9F8FA-99AD-50BA-FF61-7B0CAA87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87" y="591808"/>
            <a:ext cx="8908790" cy="59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3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5E5884-0440-07BA-4A82-A6E0C4416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861" y="523682"/>
            <a:ext cx="7448937" cy="558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67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A7010-570D-4A9C-A590-F769499C6E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B1F64-98D5-4CB6-A02A-2327E8896947}"/>
              </a:ext>
            </a:extLst>
          </p:cNvPr>
          <p:cNvSpPr txBox="1"/>
          <p:nvPr/>
        </p:nvSpPr>
        <p:spPr>
          <a:xfrm>
            <a:off x="422987" y="58177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Next Steps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21A17F-F795-46CB-B74D-D6F637096A87}"/>
              </a:ext>
            </a:extLst>
          </p:cNvPr>
          <p:cNvSpPr/>
          <p:nvPr/>
        </p:nvSpPr>
        <p:spPr>
          <a:xfrm>
            <a:off x="1117386" y="1981199"/>
            <a:ext cx="6019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pc="-30" dirty="0">
                <a:cs typeface="Cambria"/>
              </a:rPr>
              <a:t>Receive Public</a:t>
            </a:r>
            <a:r>
              <a:rPr lang="en-US" sz="2800" spc="-80" dirty="0">
                <a:cs typeface="Cambria"/>
              </a:rPr>
              <a:t> </a:t>
            </a:r>
            <a:r>
              <a:rPr lang="en-US" sz="2800" spc="5" dirty="0">
                <a:cs typeface="Cambria"/>
              </a:rPr>
              <a:t>input (July 25th meeting and online survey till </a:t>
            </a:r>
          </a:p>
          <a:p>
            <a:pPr marL="12700">
              <a:lnSpc>
                <a:spcPct val="100000"/>
              </a:lnSpc>
            </a:pPr>
            <a:r>
              <a:rPr lang="en-US" sz="2800" spc="5" dirty="0">
                <a:cs typeface="Cambria"/>
              </a:rPr>
              <a:t>      Aug 4th) </a:t>
            </a:r>
            <a:endParaRPr lang="en-US" sz="2800" dirty="0"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en-US" sz="2800" dirty="0"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pc="-20" dirty="0">
                <a:cs typeface="Cambria"/>
              </a:rPr>
              <a:t>Evaluate </a:t>
            </a:r>
            <a:r>
              <a:rPr lang="en-US" sz="2800" spc="-15" dirty="0">
                <a:cs typeface="Cambria"/>
              </a:rPr>
              <a:t>to </a:t>
            </a:r>
            <a:r>
              <a:rPr lang="en-US" sz="2800" spc="-5" dirty="0">
                <a:cs typeface="Cambria"/>
              </a:rPr>
              <a:t>develop the 2023-2024 proposed </a:t>
            </a:r>
            <a:r>
              <a:rPr lang="en-US" sz="2800" spc="-15" dirty="0">
                <a:cs typeface="Cambria"/>
              </a:rPr>
              <a:t>street maintenance plan</a:t>
            </a:r>
            <a:endParaRPr lang="en-US" sz="2800" dirty="0"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en-US" sz="2800" dirty="0">
              <a:cs typeface="Times New Roman"/>
            </a:endParaRPr>
          </a:p>
          <a:p>
            <a:pPr marL="469900" marR="100965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pc="-80" dirty="0">
                <a:cs typeface="Cambria"/>
              </a:rPr>
              <a:t>Present </a:t>
            </a:r>
            <a:r>
              <a:rPr lang="en-US" sz="2800" spc="-15" dirty="0">
                <a:cs typeface="Cambria"/>
              </a:rPr>
              <a:t>to City </a:t>
            </a:r>
            <a:r>
              <a:rPr lang="en-US" sz="2800" spc="-5" dirty="0">
                <a:cs typeface="Cambria"/>
              </a:rPr>
              <a:t>Council </a:t>
            </a:r>
            <a:r>
              <a:rPr lang="en-US" sz="2800" spc="-10" dirty="0">
                <a:cs typeface="Cambria"/>
              </a:rPr>
              <a:t>for </a:t>
            </a:r>
            <a:r>
              <a:rPr lang="en-US" sz="2800" spc="-20" dirty="0">
                <a:cs typeface="Cambria"/>
              </a:rPr>
              <a:t>approval </a:t>
            </a:r>
            <a:r>
              <a:rPr lang="en-US" sz="2800" spc="-5" dirty="0">
                <a:cs typeface="Cambria"/>
              </a:rPr>
              <a:t>in Fall </a:t>
            </a:r>
            <a:r>
              <a:rPr lang="en-US" sz="2800" spc="-15" dirty="0">
                <a:cs typeface="Cambria"/>
              </a:rPr>
              <a:t>2023</a:t>
            </a:r>
            <a:endParaRPr lang="en-US" sz="2800" dirty="0">
              <a:cs typeface="Cambria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B18C3375-6E9E-4807-BD89-FEF38D42748F}"/>
              </a:ext>
            </a:extLst>
          </p:cNvPr>
          <p:cNvSpPr/>
          <p:nvPr/>
        </p:nvSpPr>
        <p:spPr>
          <a:xfrm>
            <a:off x="7850246" y="1351211"/>
            <a:ext cx="205731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522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A7010-570D-4A9C-A590-F769499C6E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FC746-CDEC-471F-9770-D47B13EA1B2E}"/>
              </a:ext>
            </a:extLst>
          </p:cNvPr>
          <p:cNvSpPr txBox="1"/>
          <p:nvPr/>
        </p:nvSpPr>
        <p:spPr>
          <a:xfrm>
            <a:off x="590939" y="3271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Links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8005CC-D045-4701-A1C7-D6AD3E9EDF2A}"/>
              </a:ext>
            </a:extLst>
          </p:cNvPr>
          <p:cNvSpPr/>
          <p:nvPr/>
        </p:nvSpPr>
        <p:spPr>
          <a:xfrm>
            <a:off x="1261187" y="1720840"/>
            <a:ext cx="838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spc="-30" dirty="0">
                <a:cs typeface="Cambria"/>
              </a:rPr>
              <a:t>Tonight’s Meeting - Online Survey: </a:t>
            </a:r>
          </a:p>
          <a:p>
            <a:pPr>
              <a:lnSpc>
                <a:spcPct val="100000"/>
              </a:lnSpc>
            </a:pPr>
            <a:r>
              <a:rPr lang="en-US" sz="2400" u="sng" dirty="0">
                <a:solidFill>
                  <a:schemeClr val="accent1"/>
                </a:solidFill>
                <a:hlinkClick r:id="rId2"/>
              </a:rPr>
              <a:t>www.newbraunfels.gov/streets</a:t>
            </a:r>
            <a:r>
              <a:rPr lang="en-US" sz="2400" u="sng" dirty="0">
                <a:solidFill>
                  <a:schemeClr val="accent1"/>
                </a:solidFill>
              </a:rPr>
              <a:t>urvey</a:t>
            </a:r>
            <a:endParaRPr lang="en-US" sz="2400" spc="-30" dirty="0">
              <a:solidFill>
                <a:schemeClr val="accent1"/>
              </a:solidFill>
              <a:cs typeface="Cambria"/>
            </a:endParaRPr>
          </a:p>
          <a:p>
            <a:pPr marR="167005">
              <a:lnSpc>
                <a:spcPct val="100000"/>
              </a:lnSpc>
              <a:tabLst>
                <a:tab pos="5536565" algn="l"/>
              </a:tabLst>
            </a:pPr>
            <a:endParaRPr lang="en-US" sz="2400" spc="-30" dirty="0"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lang="en-US" sz="2400" spc="-30" dirty="0">
                <a:cs typeface="Cambria"/>
              </a:rPr>
              <a:t>Submitting a Pavement Concern:</a:t>
            </a:r>
          </a:p>
          <a:p>
            <a:pPr marL="12700">
              <a:lnSpc>
                <a:spcPct val="100000"/>
              </a:lnSpc>
            </a:pPr>
            <a:r>
              <a:rPr lang="en-US" sz="2400" spc="-30" dirty="0">
                <a:solidFill>
                  <a:schemeClr val="accent1"/>
                </a:solidFill>
                <a:cs typeface="Cambria"/>
                <a:hlinkClick r:id="rId3"/>
              </a:rPr>
              <a:t>https://newbraunfels.gov/284/Streets-Drainage</a:t>
            </a:r>
            <a:endParaRPr lang="en-US" sz="2400" spc="-30" dirty="0">
              <a:solidFill>
                <a:schemeClr val="accent1"/>
              </a:solidFill>
              <a:cs typeface="Cambria"/>
            </a:endParaRPr>
          </a:p>
          <a:p>
            <a:pPr marL="12700">
              <a:lnSpc>
                <a:spcPct val="100000"/>
              </a:lnSpc>
            </a:pPr>
            <a:endParaRPr lang="en-US" sz="2400" spc="-30" dirty="0"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lang="en-US" sz="2400" spc="-30" dirty="0">
                <a:cs typeface="Cambria"/>
              </a:rPr>
              <a:t>Viewing OCI Map and Road Closure Map:</a:t>
            </a:r>
          </a:p>
          <a:p>
            <a:pPr marL="12700">
              <a:lnSpc>
                <a:spcPct val="100000"/>
              </a:lnSpc>
            </a:pPr>
            <a:r>
              <a:rPr lang="en-US" sz="2400" spc="-30" dirty="0">
                <a:solidFill>
                  <a:schemeClr val="accent1"/>
                </a:solidFill>
                <a:cs typeface="Cambria"/>
                <a:hlinkClick r:id="rId4"/>
              </a:rPr>
              <a:t>https://newbraunfels.gov/1847/Pavement-Management-Program</a:t>
            </a:r>
            <a:endParaRPr lang="en-US" sz="2400" spc="-30" dirty="0">
              <a:solidFill>
                <a:schemeClr val="accent1"/>
              </a:solidFill>
              <a:cs typeface="Cambria"/>
            </a:endParaRPr>
          </a:p>
          <a:p>
            <a:pPr marL="12700">
              <a:lnSpc>
                <a:spcPct val="100000"/>
              </a:lnSpc>
            </a:pPr>
            <a:endParaRPr lang="en-US" sz="2400" spc="-30" dirty="0"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6793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A7010-570D-4A9C-A590-F769499C6E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4B920B9-1196-4FC9-B393-7D4BD6E3D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581025"/>
            <a:ext cx="1006284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6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z="1800" smtClean="0">
                <a:latin typeface="Univers" panose="020B0503020202020204" pitchFamily="34" charset="0"/>
              </a:rPr>
              <a:t>4</a:t>
            </a:fld>
            <a:endParaRPr lang="en-US" sz="1800" dirty="0">
              <a:latin typeface="Univers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C0883-F3AB-47D5-8327-8B3B1F4A154C}"/>
              </a:ext>
            </a:extLst>
          </p:cNvPr>
          <p:cNvSpPr txBox="1"/>
          <p:nvPr/>
        </p:nvSpPr>
        <p:spPr>
          <a:xfrm>
            <a:off x="338235" y="554054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Pavement Condition Index</a:t>
            </a:r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37DC199-CA69-4E66-A2CB-AFC63C4D9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24" y="1474044"/>
            <a:ext cx="8504076" cy="47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2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z="1800" smtClean="0">
                <a:latin typeface="Univers" panose="020B0503020202020204" pitchFamily="34" charset="0"/>
              </a:rPr>
              <a:t>5</a:t>
            </a:fld>
            <a:endParaRPr lang="en-US" sz="1800" dirty="0">
              <a:latin typeface="Univers" panose="020B05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C9217A-4BE7-42E7-8C36-BA36B59778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0466" y="588279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New Braunfels Street System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F13F634-654C-4A2C-BBC6-9A57FB95F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376" y="1388103"/>
            <a:ext cx="9826690" cy="623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spc="-5" dirty="0">
                <a:cs typeface="Cambria"/>
              </a:rPr>
              <a:t>The City maintains 367</a:t>
            </a:r>
            <a:r>
              <a:rPr lang="en-US" sz="3200" dirty="0">
                <a:cs typeface="Cambria"/>
              </a:rPr>
              <a:t> centerline miles containing 936 lane miles.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cs typeface="Times New Roman"/>
              </a:rPr>
              <a:t> -  12 lane miles added in 2017</a:t>
            </a:r>
            <a:endParaRPr lang="en-US" sz="3200" dirty="0">
              <a:cs typeface="Cambria"/>
            </a:endParaRPr>
          </a:p>
          <a:p>
            <a:pPr marL="0" indent="0">
              <a:buNone/>
            </a:pPr>
            <a:r>
              <a:rPr lang="en-US" sz="3200" spc="-55" dirty="0">
                <a:cs typeface="Cambria"/>
              </a:rPr>
              <a:t> -  28 lane miles added in 2018 </a:t>
            </a:r>
            <a:endParaRPr lang="en-US" sz="3200" dirty="0">
              <a:cs typeface="Cambri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cs typeface="Cambria"/>
              </a:rPr>
              <a:t> -  20 lane miles added in 2019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cs typeface="Cambria"/>
              </a:rPr>
              <a:t> -  20 lane miles added in 2020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cs typeface="Cambria"/>
              </a:rPr>
              <a:t> -  24 lane miles added in 2021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cs typeface="Cambria"/>
              </a:rPr>
              <a:t> -    8 lane miles added for 2022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cs typeface="Cambria"/>
              </a:rPr>
              <a:t> -    2 lane miles so far added for 2023</a:t>
            </a:r>
          </a:p>
          <a:p>
            <a:pPr marL="12700">
              <a:lnSpc>
                <a:spcPct val="100000"/>
              </a:lnSpc>
            </a:pPr>
            <a:endParaRPr lang="en-US" sz="2400" dirty="0"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n-US" sz="24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9788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6015-BD86-44F8-AE31-2ADAAE2F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747" y="1736406"/>
            <a:ext cx="5456854" cy="29766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8EAD6-E318-448F-864C-5BDD6DBD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22F448A-6E62-B46B-C2FC-9FF44F883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198" y="68263"/>
            <a:ext cx="8755603" cy="6721474"/>
          </a:xfrm>
        </p:spPr>
      </p:pic>
    </p:spTree>
    <p:extLst>
      <p:ext uri="{BB962C8B-B14F-4D97-AF65-F5344CB8AC3E}">
        <p14:creationId xmlns:p14="http://schemas.microsoft.com/office/powerpoint/2010/main" val="382260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z="1800" smtClean="0">
                <a:latin typeface="Univers" panose="020B0503020202020204" pitchFamily="34" charset="0"/>
              </a:rPr>
              <a:t>7</a:t>
            </a:fld>
            <a:endParaRPr lang="en-US" sz="1800" dirty="0">
              <a:latin typeface="Univers" panose="020B0503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178C5F-2F9D-4A96-8E69-3623B28843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224" y="235597"/>
            <a:ext cx="1051560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/>
              <a:t>Maintenance Strategies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19E8B7-3269-4A18-96EA-A306B98704F0}"/>
              </a:ext>
            </a:extLst>
          </p:cNvPr>
          <p:cNvSpPr/>
          <p:nvPr/>
        </p:nvSpPr>
        <p:spPr>
          <a:xfrm>
            <a:off x="460492" y="1146644"/>
            <a:ext cx="8229600" cy="5795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3200"/>
              </a:lnSpc>
            </a:pPr>
            <a:r>
              <a:rPr lang="en-US" sz="3200" spc="-10" dirty="0">
                <a:cs typeface="Cambria"/>
              </a:rPr>
              <a:t>Preventative Maintenance</a:t>
            </a:r>
            <a:endParaRPr lang="en-US" sz="3200" dirty="0">
              <a:cs typeface="Cambria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spc="-10" dirty="0">
                <a:cs typeface="Calibri"/>
              </a:rPr>
              <a:t>Crack Seal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spc="-10" dirty="0">
                <a:cs typeface="Calibri"/>
              </a:rPr>
              <a:t>Potholes, Patching and </a:t>
            </a:r>
            <a:r>
              <a:rPr lang="en-US" sz="2400" spc="-5" dirty="0">
                <a:cs typeface="Calibri"/>
              </a:rPr>
              <a:t>NBU Repairs </a:t>
            </a:r>
          </a:p>
          <a:p>
            <a:pPr>
              <a:lnSpc>
                <a:spcPts val="3200"/>
              </a:lnSpc>
            </a:pPr>
            <a:endParaRPr lang="en-US" sz="3200" spc="-5" dirty="0">
              <a:cs typeface="Calibri"/>
            </a:endParaRPr>
          </a:p>
          <a:p>
            <a:pPr>
              <a:lnSpc>
                <a:spcPts val="3200"/>
              </a:lnSpc>
            </a:pPr>
            <a:r>
              <a:rPr lang="en-US" sz="3200" spc="-5" dirty="0">
                <a:cs typeface="Calibri"/>
              </a:rPr>
              <a:t>Surface Repairs</a:t>
            </a:r>
            <a:endParaRPr lang="en-US" sz="3200" spc="-10" dirty="0">
              <a:cs typeface="Calibri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spc="-10" dirty="0">
                <a:cs typeface="Calibri"/>
              </a:rPr>
              <a:t>Level-Up and Thin Overlay – 1” Hot Mix Asphalt (HMA)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spc="-10" dirty="0">
                <a:cs typeface="Cambria"/>
              </a:rPr>
              <a:t>Micro Surfacing – 1/4” HMA</a:t>
            </a:r>
          </a:p>
          <a:p>
            <a:pPr marL="3556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spc="-5" dirty="0">
                <a:cs typeface="Calibri"/>
              </a:rPr>
              <a:t>Mill </a:t>
            </a:r>
            <a:r>
              <a:rPr lang="en-US" sz="2400" dirty="0">
                <a:cs typeface="Calibri"/>
              </a:rPr>
              <a:t>and O</a:t>
            </a:r>
            <a:r>
              <a:rPr lang="en-US" sz="2400" spc="-15" dirty="0">
                <a:cs typeface="Calibri"/>
              </a:rPr>
              <a:t>verlay </a:t>
            </a:r>
            <a:r>
              <a:rPr lang="en-US" sz="2400" dirty="0">
                <a:cs typeface="Calibri"/>
              </a:rPr>
              <a:t>- </a:t>
            </a:r>
            <a:r>
              <a:rPr lang="en-US" sz="2400" spc="-5" dirty="0">
                <a:cs typeface="Calibri"/>
              </a:rPr>
              <a:t>mill 2” of the </a:t>
            </a:r>
            <a:r>
              <a:rPr lang="en-US" sz="2400" spc="-10" dirty="0">
                <a:cs typeface="Calibri"/>
              </a:rPr>
              <a:t>existing surface HMA</a:t>
            </a:r>
            <a:r>
              <a:rPr lang="en-US" sz="2400" dirty="0">
                <a:cs typeface="Calibri"/>
              </a:rPr>
              <a:t> and </a:t>
            </a:r>
            <a:r>
              <a:rPr lang="en-US" sz="2400" spc="-30" dirty="0">
                <a:cs typeface="Calibri"/>
              </a:rPr>
              <a:t>overlay</a:t>
            </a:r>
          </a:p>
          <a:p>
            <a:pPr>
              <a:lnSpc>
                <a:spcPts val="3200"/>
              </a:lnSpc>
            </a:pPr>
            <a:endParaRPr lang="en-US" sz="3200" spc="-25" dirty="0">
              <a:cs typeface="Cambria"/>
            </a:endParaRPr>
          </a:p>
          <a:p>
            <a:pPr>
              <a:lnSpc>
                <a:spcPts val="3200"/>
              </a:lnSpc>
            </a:pPr>
            <a:r>
              <a:rPr lang="en-US" sz="3200" spc="-25" dirty="0">
                <a:cs typeface="Cambria"/>
              </a:rPr>
              <a:t>Rehabilitation</a:t>
            </a:r>
            <a:endParaRPr lang="en-US" sz="3200" dirty="0">
              <a:cs typeface="Cambria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spc="-10" dirty="0">
                <a:cs typeface="Cambria"/>
              </a:rPr>
              <a:t>Mill or pulverize asphalt surface, stabilize subgrade, add base material and final 2” HMA surface matt</a:t>
            </a:r>
            <a:endParaRPr lang="en-US" sz="2400" dirty="0">
              <a:cs typeface="Cambria"/>
            </a:endParaRPr>
          </a:p>
          <a:p>
            <a:pPr marL="342900" marR="574675" indent="-342900">
              <a:lnSpc>
                <a:spcPts val="3200"/>
              </a:lnSpc>
              <a:buFont typeface="Arial" panose="020B0604020202020204" pitchFamily="34" charset="0"/>
              <a:buChar char="•"/>
              <a:tabLst>
                <a:tab pos="3980815" algn="l"/>
              </a:tabLst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793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4B5DA2-5D8C-4E32-86A7-BA16FE32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DB7A8-6DE5-48B4-9E4D-A6EE7DBF4CEB}"/>
              </a:ext>
            </a:extLst>
          </p:cNvPr>
          <p:cNvSpPr txBox="1"/>
          <p:nvPr/>
        </p:nvSpPr>
        <p:spPr>
          <a:xfrm>
            <a:off x="255037" y="118962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Functional Classifications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4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8EB71F-70B2-40AD-9808-E46A4EC9AB86}"/>
              </a:ext>
            </a:extLst>
          </p:cNvPr>
          <p:cNvSpPr/>
          <p:nvPr/>
        </p:nvSpPr>
        <p:spPr>
          <a:xfrm>
            <a:off x="838200" y="1210235"/>
            <a:ext cx="3823447" cy="5142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3810"/>
              </a:lnSpc>
              <a:spcBef>
                <a:spcPts val="600"/>
              </a:spcBef>
            </a:pPr>
            <a:r>
              <a:rPr lang="en-US" sz="3600" u="sng" spc="-10" dirty="0">
                <a:cs typeface="Calibri"/>
              </a:rPr>
              <a:t>Local Street</a:t>
            </a:r>
          </a:p>
          <a:p>
            <a:pPr marL="355600" indent="-342900">
              <a:lnSpc>
                <a:spcPts val="381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spc="-10" dirty="0">
                <a:cs typeface="Calibri"/>
              </a:rPr>
              <a:t>Most common type of street in a city and provides direct access to adjacent properties. Carries no thru movement and parking is allowed.</a:t>
            </a:r>
          </a:p>
          <a:p>
            <a:pPr marL="355600" indent="-342900">
              <a:lnSpc>
                <a:spcPts val="381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spc="-10" dirty="0">
                <a:cs typeface="Calibri"/>
              </a:rPr>
              <a:t>Design speed: 20 – 30 mph</a:t>
            </a:r>
          </a:p>
          <a:p>
            <a:pPr marL="12700">
              <a:lnSpc>
                <a:spcPts val="3810"/>
              </a:lnSpc>
              <a:spcBef>
                <a:spcPts val="600"/>
              </a:spcBef>
            </a:pPr>
            <a:endParaRPr lang="en-US" sz="2000" spc="-10" dirty="0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9E94C-E50F-4299-9F42-D03690D44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23349" y="1693599"/>
            <a:ext cx="5029201" cy="37719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889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522B-A289-405E-8D15-86FDCF34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A7010-570D-4A9C-A590-F769499C6E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F67460E-E46E-4747-804E-1C6DE9DEC0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/>
              <a:t>Functional Classifications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4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6A3A2B-CDEF-4C55-9BB6-2C7D4BBABBDB}"/>
              </a:ext>
            </a:extLst>
          </p:cNvPr>
          <p:cNvSpPr/>
          <p:nvPr/>
        </p:nvSpPr>
        <p:spPr>
          <a:xfrm>
            <a:off x="1572208" y="1425410"/>
            <a:ext cx="3352800" cy="5296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3810"/>
              </a:lnSpc>
              <a:spcBef>
                <a:spcPts val="600"/>
              </a:spcBef>
            </a:pPr>
            <a:r>
              <a:rPr lang="en-US" sz="3600" u="sng" spc="-10" dirty="0">
                <a:cs typeface="Calibri"/>
              </a:rPr>
              <a:t>Collector Street</a:t>
            </a:r>
          </a:p>
          <a:p>
            <a:pPr marL="355600" indent="-342900">
              <a:lnSpc>
                <a:spcPts val="381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spc="-10" dirty="0">
                <a:cs typeface="Calibri"/>
              </a:rPr>
              <a:t>Street with a balance between access and mobility with parking allowed. </a:t>
            </a:r>
          </a:p>
          <a:p>
            <a:pPr marL="355600" indent="-342900">
              <a:lnSpc>
                <a:spcPts val="381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spc="-10" dirty="0">
                <a:cs typeface="Calibri"/>
              </a:rPr>
              <a:t>Design speed: 30 – 40 mph.</a:t>
            </a:r>
          </a:p>
          <a:p>
            <a:pPr marL="355600" indent="-342900">
              <a:lnSpc>
                <a:spcPts val="381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spc="-10" dirty="0">
              <a:cs typeface="Calibri"/>
            </a:endParaRPr>
          </a:p>
          <a:p>
            <a:pPr marL="12700">
              <a:lnSpc>
                <a:spcPts val="3810"/>
              </a:lnSpc>
              <a:spcBef>
                <a:spcPts val="600"/>
              </a:spcBef>
            </a:pPr>
            <a:r>
              <a:rPr lang="en-US" sz="2400" spc="-10" dirty="0">
                <a:cs typeface="Calibri"/>
              </a:rPr>
              <a:t>      Example: Hanz Drive</a:t>
            </a:r>
          </a:p>
          <a:p>
            <a:pPr marL="12700">
              <a:lnSpc>
                <a:spcPts val="3810"/>
              </a:lnSpc>
              <a:spcBef>
                <a:spcPts val="600"/>
              </a:spcBef>
            </a:pPr>
            <a:endParaRPr lang="en-US" sz="2000" spc="-10" dirty="0"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607AFB-AA0B-40C6-98DE-F663CD798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73486" y="1834956"/>
            <a:ext cx="4876800" cy="3657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292808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552</Words>
  <Application>Microsoft Office PowerPoint</Application>
  <PresentationFormat>Widescreen</PresentationFormat>
  <Paragraphs>123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Trebuchet MS</vt:lpstr>
      <vt:lpstr>Univers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New Braunfels Street System</vt:lpstr>
      <vt:lpstr>PowerPoint Presentation</vt:lpstr>
      <vt:lpstr>Maintenance Strategies </vt:lpstr>
      <vt:lpstr>PowerPoint Presentation</vt:lpstr>
      <vt:lpstr>Functional Classifications </vt:lpstr>
      <vt:lpstr>Functional Classifications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Condition Index: 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Malatek</dc:creator>
  <cp:lastModifiedBy>Greg A. Malatek</cp:lastModifiedBy>
  <cp:revision>86</cp:revision>
  <dcterms:created xsi:type="dcterms:W3CDTF">2021-02-02T17:32:02Z</dcterms:created>
  <dcterms:modified xsi:type="dcterms:W3CDTF">2023-07-25T19:48:58Z</dcterms:modified>
</cp:coreProperties>
</file>