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2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5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6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7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8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99" r:id="rId3"/>
  </p:sldMasterIdLst>
  <p:notesMasterIdLst>
    <p:notesMasterId r:id="rId16"/>
  </p:notesMasterIdLst>
  <p:sldIdLst>
    <p:sldId id="321" r:id="rId4"/>
    <p:sldId id="1805" r:id="rId5"/>
    <p:sldId id="1811" r:id="rId6"/>
    <p:sldId id="1804" r:id="rId7"/>
    <p:sldId id="1809" r:id="rId8"/>
    <p:sldId id="1734" r:id="rId9"/>
    <p:sldId id="1802" r:id="rId10"/>
    <p:sldId id="1813" r:id="rId11"/>
    <p:sldId id="1814" r:id="rId12"/>
    <p:sldId id="1812" r:id="rId13"/>
    <p:sldId id="379" r:id="rId14"/>
    <p:sldId id="1816" r:id="rId15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B900D"/>
    <a:srgbClr val="2038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dirty="0"/>
              <a:t>Bags of Underwater Litter Collected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1010768540296099"/>
          <c:y val="0.11560452265362493"/>
          <c:w val="0.86644354114826561"/>
          <c:h val="0.814452447715505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River Management Fees Collected</c:v>
                </c:pt>
              </c:strCache>
            </c:strRef>
          </c:tx>
          <c:spPr>
            <a:solidFill>
              <a:srgbClr val="203864"/>
            </a:solidFill>
            <a:ln w="0">
              <a:solidFill>
                <a:srgbClr val="002060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Sheet1!$A$2:$A$5</c:f>
              <c:numCache>
                <c:formatCode>General</c:formatCode>
                <c:ptCount val="4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</c:numCache>
            </c:numRef>
          </c:cat>
          <c:val>
            <c:numRef>
              <c:f>Sheet1!$B$2:$B$5</c:f>
              <c:numCache>
                <c:formatCode>0</c:formatCode>
                <c:ptCount val="4"/>
                <c:pt idx="0">
                  <c:v>234</c:v>
                </c:pt>
                <c:pt idx="1">
                  <c:v>210</c:v>
                </c:pt>
                <c:pt idx="2">
                  <c:v>273</c:v>
                </c:pt>
                <c:pt idx="3">
                  <c:v>326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0CB-4E13-880B-97D1A815F3EA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60"/>
        <c:overlap val="30"/>
        <c:axId val="381367112"/>
        <c:axId val="381371704"/>
      </c:barChart>
      <c:catAx>
        <c:axId val="3813671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81371704"/>
        <c:crosses val="autoZero"/>
        <c:auto val="1"/>
        <c:lblAlgn val="ctr"/>
        <c:lblOffset val="100"/>
        <c:noMultiLvlLbl val="0"/>
      </c:catAx>
      <c:valAx>
        <c:axId val="3813717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813671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Disposable Container Ordinance Citations</a:t>
            </a:r>
          </a:p>
        </c:rich>
      </c:tx>
      <c:layout>
        <c:manualLayout>
          <c:xMode val="edge"/>
          <c:yMode val="edge"/>
          <c:x val="0.19319364024194027"/>
          <c:y val="2.6997840172786176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6.3025535100365973E-2"/>
          <c:y val="0.11888509549157328"/>
          <c:w val="0.88415756349118324"/>
          <c:h val="0.8036128212105235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Disposable Container</c:v>
                </c:pt>
              </c:strCache>
            </c:strRef>
          </c:tx>
          <c:spPr>
            <a:solidFill>
              <a:srgbClr val="20386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Sheet1!$A$3:$A$7</c:f>
              <c:numCache>
                <c:formatCode>General</c:formatCod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numCache>
            </c:numRef>
          </c:cat>
          <c:val>
            <c:numRef>
              <c:f>Sheet1!$B$3:$B$7</c:f>
              <c:numCache>
                <c:formatCode>General</c:formatCode>
                <c:ptCount val="5"/>
                <c:pt idx="0">
                  <c:v>395</c:v>
                </c:pt>
                <c:pt idx="1">
                  <c:v>168</c:v>
                </c:pt>
                <c:pt idx="2">
                  <c:v>187</c:v>
                </c:pt>
                <c:pt idx="3">
                  <c:v>375</c:v>
                </c:pt>
                <c:pt idx="4">
                  <c:v>380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F92-4663-B34C-35CEAC3486E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70"/>
        <c:overlap val="8"/>
        <c:axId val="381367112"/>
        <c:axId val="381371704"/>
        <c:extLst/>
      </c:barChart>
      <c:catAx>
        <c:axId val="3813671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81371704"/>
        <c:crosses val="autoZero"/>
        <c:auto val="1"/>
        <c:lblAlgn val="ctr"/>
        <c:lblOffset val="100"/>
        <c:noMultiLvlLbl val="0"/>
      </c:catAx>
      <c:valAx>
        <c:axId val="3813717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813671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dirty="0"/>
              <a:t>Tube Chute Lifeguard Statistics </a:t>
            </a:r>
          </a:p>
        </c:rich>
      </c:tx>
      <c:layout>
        <c:manualLayout>
          <c:xMode val="edge"/>
          <c:yMode val="edge"/>
          <c:x val="0.28791402278490225"/>
          <c:y val="4.943230693181066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8.7223806845572877E-2"/>
          <c:y val="0.11265182186234818"/>
          <c:w val="0.86540009985996647"/>
          <c:h val="0.7319949631802097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Saves</c:v>
                </c:pt>
              </c:strCache>
            </c:strRef>
          </c:tx>
          <c:spPr>
            <a:solidFill>
              <a:srgbClr val="20386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Sheet1!$A$3:$A$7</c:f>
              <c:strCach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*2023</c:v>
                </c:pt>
              </c:strCache>
            </c:strRef>
          </c:cat>
          <c:val>
            <c:numRef>
              <c:f>Sheet1!$B$3:$B$7</c:f>
              <c:numCache>
                <c:formatCode>General</c:formatCode>
                <c:ptCount val="5"/>
                <c:pt idx="0">
                  <c:v>928</c:v>
                </c:pt>
                <c:pt idx="1">
                  <c:v>310</c:v>
                </c:pt>
                <c:pt idx="2">
                  <c:v>696</c:v>
                </c:pt>
                <c:pt idx="3">
                  <c:v>487</c:v>
                </c:pt>
                <c:pt idx="4">
                  <c:v>380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BB1-4CC6-842B-F2FF111D813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Assists</c:v>
                </c:pt>
              </c:strCache>
            </c:strRef>
          </c:tx>
          <c:spPr>
            <a:solidFill>
              <a:srgbClr val="A5A5A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Sheet1!$A$3:$A$7</c:f>
              <c:strCach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*2023</c:v>
                </c:pt>
              </c:strCache>
            </c:strRef>
          </c:cat>
          <c:val>
            <c:numRef>
              <c:f>Sheet1!$C$3:$C$7</c:f>
              <c:numCache>
                <c:formatCode>General</c:formatCode>
                <c:ptCount val="5"/>
                <c:pt idx="0">
                  <c:v>2122</c:v>
                </c:pt>
                <c:pt idx="1">
                  <c:v>587</c:v>
                </c:pt>
                <c:pt idx="2">
                  <c:v>1516</c:v>
                </c:pt>
                <c:pt idx="3">
                  <c:v>1082</c:v>
                </c:pt>
                <c:pt idx="4">
                  <c:v>548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BB1-4CC6-842B-F2FF111D8130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381367112"/>
        <c:axId val="381371704"/>
      </c:barChart>
      <c:catAx>
        <c:axId val="3813671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81371704"/>
        <c:crosses val="autoZero"/>
        <c:auto val="1"/>
        <c:lblAlgn val="ctr"/>
        <c:lblOffset val="100"/>
        <c:noMultiLvlLbl val="0"/>
      </c:catAx>
      <c:valAx>
        <c:axId val="3813717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813671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dirty="0"/>
              <a:t>Parking Revenue Collected Per Year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Parking Fees Collected</c:v>
                </c:pt>
              </c:strCache>
            </c:strRef>
          </c:tx>
          <c:spPr>
            <a:solidFill>
              <a:srgbClr val="203864"/>
            </a:solidFill>
            <a:ln w="0">
              <a:solidFill>
                <a:srgbClr val="002060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Sheet1!$A$3:$A$7</c:f>
              <c:numCache>
                <c:formatCode>General</c:formatCod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numCache>
            </c:numRef>
          </c:cat>
          <c:val>
            <c:numRef>
              <c:f>Sheet1!$B$3:$B$7</c:f>
              <c:numCache>
                <c:formatCode>"$"#,##0</c:formatCode>
                <c:ptCount val="5"/>
                <c:pt idx="0">
                  <c:v>473670</c:v>
                </c:pt>
                <c:pt idx="1">
                  <c:v>242270</c:v>
                </c:pt>
                <c:pt idx="2" formatCode="&quot;$&quot;#,##0_);[Red]\(&quot;$&quot;#,##0\)">
                  <c:v>448100</c:v>
                </c:pt>
                <c:pt idx="3">
                  <c:v>547630</c:v>
                </c:pt>
                <c:pt idx="4">
                  <c:v>571110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FF4-4230-B494-30425D1D7DB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60"/>
        <c:overlap val="30"/>
        <c:axId val="381367112"/>
        <c:axId val="381371704"/>
      </c:barChart>
      <c:catAx>
        <c:axId val="3813671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81371704"/>
        <c:crosses val="autoZero"/>
        <c:auto val="1"/>
        <c:lblAlgn val="ctr"/>
        <c:lblOffset val="100"/>
        <c:noMultiLvlLbl val="0"/>
      </c:catAx>
      <c:valAx>
        <c:axId val="3813717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&quot;$&quot;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813671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dirty="0"/>
              <a:t>River Management</a:t>
            </a:r>
            <a:r>
              <a:rPr lang="en-US" sz="2000" baseline="0" dirty="0"/>
              <a:t> Fees</a:t>
            </a:r>
            <a:r>
              <a:rPr lang="en-US" sz="2000" dirty="0"/>
              <a:t> Collected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River Management Fees Collected</c:v>
                </c:pt>
              </c:strCache>
            </c:strRef>
          </c:tx>
          <c:spPr>
            <a:solidFill>
              <a:srgbClr val="203864"/>
            </a:solidFill>
            <a:ln w="0">
              <a:solidFill>
                <a:srgbClr val="002060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Sheet1!$A$2:$A$7</c:f>
              <c:numCache>
                <c:formatCode>General</c:formatCod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</c:numCache>
            </c:numRef>
          </c:cat>
          <c:val>
            <c:numRef>
              <c:f>Sheet1!$B$2:$B$7</c:f>
              <c:numCache>
                <c:formatCode>"$"#,##0</c:formatCode>
                <c:ptCount val="6"/>
                <c:pt idx="0">
                  <c:v>501920</c:v>
                </c:pt>
                <c:pt idx="1">
                  <c:v>497976</c:v>
                </c:pt>
                <c:pt idx="2">
                  <c:v>180640</c:v>
                </c:pt>
                <c:pt idx="3" formatCode="&quot;$&quot;#,##0_);[Red]\(&quot;$&quot;#,##0\)">
                  <c:v>478910</c:v>
                </c:pt>
                <c:pt idx="4">
                  <c:v>469360</c:v>
                </c:pt>
                <c:pt idx="5">
                  <c:v>509938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4F8-4696-9D1F-B2E379B0CA7E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60"/>
        <c:overlap val="30"/>
        <c:axId val="381367112"/>
        <c:axId val="381371704"/>
      </c:barChart>
      <c:catAx>
        <c:axId val="3813671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81371704"/>
        <c:crosses val="autoZero"/>
        <c:auto val="1"/>
        <c:lblAlgn val="ctr"/>
        <c:lblOffset val="100"/>
        <c:noMultiLvlLbl val="0"/>
      </c:catAx>
      <c:valAx>
        <c:axId val="3813717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&quot;$&quot;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813671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River</a:t>
            </a:r>
            <a:r>
              <a:rPr lang="en-US" baseline="0" dirty="0"/>
              <a:t> Fund Annual Revenues and Expenditures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Revenues</c:v>
                </c:pt>
              </c:strCache>
            </c:strRef>
          </c:tx>
          <c:spPr>
            <a:solidFill>
              <a:srgbClr val="203864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FY 19/2020 Actual</c:v>
                </c:pt>
                <c:pt idx="1">
                  <c:v>FY 20/2021 Actual</c:v>
                </c:pt>
                <c:pt idx="2">
                  <c:v>FY 21/2022 Actual</c:v>
                </c:pt>
                <c:pt idx="3">
                  <c:v>FY 22/2023 Estimate</c:v>
                </c:pt>
                <c:pt idx="4">
                  <c:v>FY 23/2024 Budget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635713</c:v>
                </c:pt>
                <c:pt idx="1">
                  <c:v>1260065</c:v>
                </c:pt>
                <c:pt idx="2">
                  <c:v>1391326</c:v>
                </c:pt>
                <c:pt idx="3">
                  <c:v>1333266</c:v>
                </c:pt>
                <c:pt idx="4">
                  <c:v>1306800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538-4F03-89B5-5B6BB6F88F6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01494968"/>
        <c:axId val="801488408"/>
      </c:barChart>
      <c:lineChart>
        <c:grouping val="standard"/>
        <c:varyColors val="0"/>
        <c:ser>
          <c:idx val="1"/>
          <c:order val="1"/>
          <c:tx>
            <c:strRef>
              <c:f>Sheet1!$C$1</c:f>
              <c:strCache>
                <c:ptCount val="1"/>
                <c:pt idx="0">
                  <c:v>Expenditures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Pt>
            <c:idx val="0"/>
            <c:marker>
              <c:symbol val="none"/>
            </c:marker>
            <c:bubble3D val="0"/>
            <c:extLst>
              <c:ext xmlns:c16="http://schemas.microsoft.com/office/drawing/2014/chart" uri="{C3380CC4-5D6E-409C-BE32-E72D297353CC}">
                <c16:uniqueId val="{00000000-4F28-4FC5-A851-2CD505E0B3DF}"/>
              </c:ext>
            </c:extLst>
          </c:dPt>
          <c:cat>
            <c:strRef>
              <c:f>Sheet1!$A$2:$A$6</c:f>
              <c:strCache>
                <c:ptCount val="5"/>
                <c:pt idx="0">
                  <c:v>FY 19/2020 Actual</c:v>
                </c:pt>
                <c:pt idx="1">
                  <c:v>FY 20/2021 Actual</c:v>
                </c:pt>
                <c:pt idx="2">
                  <c:v>FY 21/2022 Actual</c:v>
                </c:pt>
                <c:pt idx="3">
                  <c:v>FY 22/2023 Estimate</c:v>
                </c:pt>
                <c:pt idx="4">
                  <c:v>FY 23/2024 Budget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705093</c:v>
                </c:pt>
                <c:pt idx="1">
                  <c:v>1100861</c:v>
                </c:pt>
                <c:pt idx="2">
                  <c:v>1242393</c:v>
                </c:pt>
                <c:pt idx="3">
                  <c:v>1157608</c:v>
                </c:pt>
                <c:pt idx="4">
                  <c:v>1353291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D538-4F03-89B5-5B6BB6F88F6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01494968"/>
        <c:axId val="801488408"/>
      </c:lineChart>
      <c:catAx>
        <c:axId val="8014949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01488408"/>
        <c:crosses val="autoZero"/>
        <c:auto val="1"/>
        <c:lblAlgn val="ctr"/>
        <c:lblOffset val="100"/>
        <c:noMultiLvlLbl val="0"/>
      </c:catAx>
      <c:valAx>
        <c:axId val="8014884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014949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D7A0C9C6-08F8-410C-AB88-F25EF2190DE4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E6141947-9A8F-46C5-A35B-B7CCE59199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7528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141947-9A8F-46C5-A35B-B7CCE591990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9443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141947-9A8F-46C5-A35B-B7CCE591990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9259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141947-9A8F-46C5-A35B-B7CCE59199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73559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141947-9A8F-46C5-A35B-B7CCE591990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7775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141947-9A8F-46C5-A35B-B7CCE591990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047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141947-9A8F-46C5-A35B-B7CCE591990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671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141947-9A8F-46C5-A35B-B7CCE591990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6086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141947-9A8F-46C5-A35B-B7CCE59199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42045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141947-9A8F-46C5-A35B-B7CCE59199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23268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141947-9A8F-46C5-A35B-B7CCE591990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2780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20F61C-7C51-4ADD-8E71-AE8650EC0F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C111BC-8ED7-4872-B0A0-81E0361FDE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4F2841-CDEC-4B54-BBE2-3A442A8B77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99D49-C2DE-4F31-8DBB-742F6ECF1B65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52F723-1E8C-4ED6-A438-9462979A01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DA7AEA-7BA6-4850-96C9-71F4E2825D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72A16-1FF1-4E50-ACD8-50528CC6B1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7645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EE4792-C6B9-44E2-8D52-EAFF53FE8B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6E9F7D-1B71-419B-BED7-C29D20ED69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74BE36-D9EC-4359-A12D-DCE859EE4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99D49-C2DE-4F31-8DBB-742F6ECF1B65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2C2C63-B97B-4A04-B674-9AB8048F8A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7C3CA6-48D1-42DC-BBDE-E027C5B6D7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72A16-1FF1-4E50-ACD8-50528CC6B1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5716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0426656-4C4A-46EA-807E-F236B434AE6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6BB68BD-FBEE-4AA9-8085-A53C8CA846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7944DD-DB16-45EF-A904-5685FA9145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99D49-C2DE-4F31-8DBB-742F6ECF1B65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889440-FDF7-4E3E-B789-6E50669F8E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692CC1-A68E-4E39-97DF-A290638319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72A16-1FF1-4E50-ACD8-50528CC6B1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1029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865AE4-E140-486B-93DF-A6E24A36FC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1C71BA-4AC4-4C11-AADB-CA60A09277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FA6995-308A-4534-AF44-0A09B3A1D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13F5A-39BB-468B-AA12-2C7895E0FA58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917584-FABD-49BA-993D-67C40B26E5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94CF35-6866-48D2-AF57-A429DF700F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A7010-570D-4A9C-A590-F769499C6E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348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11F25D-62A6-49DF-9905-810E2B6904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AB2533-B04C-4838-8203-CA49D60F64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8E5DDC-A1C8-4D86-A8C0-ADE6C42568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13F5A-39BB-468B-AA12-2C7895E0FA58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DE7FA2-F814-469A-9466-382E64D6A5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5067D5-11C2-4E64-9A5B-3A62DF1666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A7010-570D-4A9C-A590-F769499C6E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6713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6B62F9-865F-4655-B0E1-D8A469E1E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FA06B6-4DD6-46E3-93EA-E36496A265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ADE5F7-59EE-4525-B4E7-CCB27B71D3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13F5A-39BB-468B-AA12-2C7895E0FA58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506F1C-3910-4C19-ACC4-E56117764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2541AD-ADF4-4F17-BBBA-612EAECE85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A7010-570D-4A9C-A590-F769499C6E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7785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BD5467-225F-4377-B5F9-B02CEA634F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46A62F-BD3C-4768-AB3C-6877551451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549938-194D-4E87-9039-6DB3A852A0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F60F20-3D73-415F-90D1-3C6D4A6FBA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13F5A-39BB-468B-AA12-2C7895E0FA58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75AA1A-3E73-4584-B0F4-3A74B078A6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6F4B63-3634-4EFC-9C64-029116506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A7010-570D-4A9C-A590-F769499C6E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8485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35318B-ECC6-4475-88F1-03A1756D5A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65B078-3F7F-428E-A3E6-1B25E04595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64E859-E2D5-4069-BA5F-206016AA2D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D76ADC-5F48-47B4-82F0-A5FE07FFEE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01330F5-9907-42D3-8B99-9E508F24DF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BB4A4FF-CDFE-4571-BB6D-63A28FC047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13F5A-39BB-468B-AA12-2C7895E0FA58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79E02F5-DC31-4C40-B7D1-CD727B81DD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EB8F69F-6031-4E16-BC13-C6CA7AF52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A7010-570D-4A9C-A590-F769499C6E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1332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86324-C45D-46D1-ADE2-0BD5DD59CB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59F441D-D030-4F3A-95DB-E347D1403E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13F5A-39BB-468B-AA12-2C7895E0FA58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C7FAEE-C503-45C1-AFC4-D737B6F7C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967817-723A-4E55-B8C3-09D77DB3F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A7010-570D-4A9C-A590-F769499C6E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9573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FA5CFE0-B024-4806-AEAC-BDB4B6426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13F5A-39BB-468B-AA12-2C7895E0FA58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5F55C36-8A0D-48C3-A137-B739B1F419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EDEC53-9789-4215-8CE0-B5E64DC28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A7010-570D-4A9C-A590-F769499C6E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2869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813C17-0E51-4C71-BD30-676D0A72C5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70D121-6903-46B9-84C0-0D8943A47E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E774C5-654A-4774-A3D9-E72CC6C0EB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274A86-C5E5-4608-ABA9-00733E8B35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13F5A-39BB-468B-AA12-2C7895E0FA58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539D42-3D1F-4732-A76D-F63067BD55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9D71C9-1888-417C-85D6-FB77F0D0F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A7010-570D-4A9C-A590-F769499C6E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2412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0CADF5-4E9A-4051-BF50-1EEED2305B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512EB0-28A4-4A9F-BD9F-E69B5E25E8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B7A75C-4EE2-41ED-AB86-CDCF819920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99D49-C2DE-4F31-8DBB-742F6ECF1B65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CFF9C7-1E38-4A29-9E94-3CF2EE8033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EF01C9-F895-4775-806B-C378AD72D7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72A16-1FF1-4E50-ACD8-50528CC6B1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4029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1CFD30-D4F9-4586-8BA3-15BB0F48A6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72C014D-0205-40DA-8D65-245B6640CD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5B89CA-4045-42B4-8B3E-53837028DF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00F43A-FA30-43DC-9D6D-D6D1A32F8C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13F5A-39BB-468B-AA12-2C7895E0FA58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2302BE-A3FA-4289-9977-43AD7415A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CD4136-3C7F-42AF-A60A-C6F47B2517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A7010-570D-4A9C-A590-F769499C6E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5466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1E4D84-0367-4B36-A3F5-20FCFDD92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F6B70D-B658-40D9-A817-0050A1DAFB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7F8A38-95A8-4617-BCFF-150C80224A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13F5A-39BB-468B-AA12-2C7895E0FA58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FFE33B-3C03-48ED-B779-15747DB858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56C3BA-1AFC-449A-B54F-23549AF44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A7010-570D-4A9C-A590-F769499C6E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9503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A66D82F-E15C-4D11-B250-C2888A2C16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641A06-76AE-4AAD-A6DE-B6AD5FA7AB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114D67-4D1D-4F73-AC67-F9B4DB27B1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13F5A-39BB-468B-AA12-2C7895E0FA58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C4577B-2F74-46C7-AB54-FCDB70C49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31C7C1-00CD-4EFA-B193-19AAE7FF7D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A7010-570D-4A9C-A590-F769499C6E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4021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3124200" y="0"/>
            <a:ext cx="3619500" cy="6858000"/>
          </a:xfrm>
        </p:spPr>
        <p:txBody>
          <a:bodyPr rtlCol="0">
            <a:normAutofit/>
          </a:bodyPr>
          <a:lstStyle/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143048075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9D4E1743-D3F6-46BC-BB56-A19ED186B77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2537747"/>
            <a:ext cx="12192000" cy="1947672"/>
          </a:xfrm>
        </p:spPr>
        <p:txBody>
          <a:bodyPr rtlCol="0">
            <a:normAutofit/>
          </a:bodyPr>
          <a:lstStyle/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176403517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609601" y="0"/>
            <a:ext cx="4876800" cy="68579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866219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0" y="3429000"/>
            <a:ext cx="12192000" cy="34289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859586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4630058" y="0"/>
            <a:ext cx="2351314" cy="4876801"/>
          </a:xfrm>
        </p:spPr>
        <p:txBody>
          <a:bodyPr/>
          <a:lstStyle/>
          <a:p>
            <a:endParaRPr lang="id-ID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9840686" y="-1"/>
            <a:ext cx="2351314" cy="4876801"/>
          </a:xfrm>
        </p:spPr>
        <p:txBody>
          <a:bodyPr/>
          <a:lstStyle/>
          <a:p>
            <a:endParaRPr lang="id-ID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7235372" y="0"/>
            <a:ext cx="2351314" cy="4876801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1284650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6663416" y="2797466"/>
            <a:ext cx="2103905" cy="2105720"/>
          </a:xfrm>
          <a:prstGeom prst="ellipse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160805" y="2797466"/>
            <a:ext cx="2103905" cy="2105720"/>
          </a:xfrm>
          <a:prstGeom prst="ellips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650143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3486033" y="2732316"/>
            <a:ext cx="2264229" cy="3580208"/>
          </a:xfrm>
          <a:prstGeom prst="round2Diag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6465570" y="2732316"/>
            <a:ext cx="2264229" cy="3580208"/>
          </a:xfrm>
          <a:prstGeom prst="round2Diag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101422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02896D-A6CB-42F6-B7C6-61DBD37070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D4A888-E520-469C-A9D8-BD7D8CAADE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5F1CC3-D8E4-4C48-B769-D407A2CFBC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99D49-C2DE-4F31-8DBB-742F6ECF1B65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BCBDDC-EA4B-4A8D-9DB1-5F703F4DF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CC53A9-6DDA-42C8-A821-B5F4EA8201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72A16-1FF1-4E50-ACD8-50528CC6B1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39786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8944220" y="2515830"/>
            <a:ext cx="2162627" cy="4327533"/>
          </a:xfrm>
          <a:prstGeom prst="round2Diag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085154" y="1235086"/>
            <a:ext cx="2162628" cy="5622914"/>
          </a:xfrm>
          <a:prstGeom prst="round2Diag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3703886" y="2530467"/>
            <a:ext cx="2162627" cy="4327533"/>
          </a:xfrm>
          <a:prstGeom prst="round2Diag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014798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064517" y="910988"/>
            <a:ext cx="3070747" cy="5036024"/>
          </a:xfrm>
          <a:prstGeom prst="round2Diag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4444611" y="910987"/>
            <a:ext cx="2140785" cy="2518012"/>
          </a:xfrm>
          <a:custGeom>
            <a:avLst/>
            <a:gdLst>
              <a:gd name="connsiteX0" fmla="*/ 0 w 2140785"/>
              <a:gd name="connsiteY0" fmla="*/ 0 h 2518012"/>
              <a:gd name="connsiteX1" fmla="*/ 1783980 w 2140785"/>
              <a:gd name="connsiteY1" fmla="*/ 0 h 2518012"/>
              <a:gd name="connsiteX2" fmla="*/ 2140785 w 2140785"/>
              <a:gd name="connsiteY2" fmla="*/ 356805 h 2518012"/>
              <a:gd name="connsiteX3" fmla="*/ 2140785 w 2140785"/>
              <a:gd name="connsiteY3" fmla="*/ 2518012 h 2518012"/>
              <a:gd name="connsiteX4" fmla="*/ 356805 w 2140785"/>
              <a:gd name="connsiteY4" fmla="*/ 2518012 h 2518012"/>
              <a:gd name="connsiteX5" fmla="*/ 0 w 2140785"/>
              <a:gd name="connsiteY5" fmla="*/ 2161207 h 2518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40785" h="2518012">
                <a:moveTo>
                  <a:pt x="0" y="0"/>
                </a:moveTo>
                <a:lnTo>
                  <a:pt x="1783980" y="0"/>
                </a:lnTo>
                <a:cubicBezTo>
                  <a:pt x="1981038" y="0"/>
                  <a:pt x="2140785" y="159747"/>
                  <a:pt x="2140785" y="356805"/>
                </a:cubicBezTo>
                <a:lnTo>
                  <a:pt x="2140785" y="2518012"/>
                </a:lnTo>
                <a:lnTo>
                  <a:pt x="356805" y="2518012"/>
                </a:lnTo>
                <a:cubicBezTo>
                  <a:pt x="159747" y="2518012"/>
                  <a:pt x="0" y="2358265"/>
                  <a:pt x="0" y="2161207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0481874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4026090" y="910988"/>
            <a:ext cx="2424752" cy="2518012"/>
          </a:xfrm>
          <a:prstGeom prst="round2Diag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6796586" y="1542196"/>
            <a:ext cx="4729300" cy="4404815"/>
          </a:xfrm>
          <a:custGeom>
            <a:avLst/>
            <a:gdLst>
              <a:gd name="connsiteX0" fmla="*/ 0 w 2140785"/>
              <a:gd name="connsiteY0" fmla="*/ 0 h 2518012"/>
              <a:gd name="connsiteX1" fmla="*/ 1783980 w 2140785"/>
              <a:gd name="connsiteY1" fmla="*/ 0 h 2518012"/>
              <a:gd name="connsiteX2" fmla="*/ 2140785 w 2140785"/>
              <a:gd name="connsiteY2" fmla="*/ 356805 h 2518012"/>
              <a:gd name="connsiteX3" fmla="*/ 2140785 w 2140785"/>
              <a:gd name="connsiteY3" fmla="*/ 2518012 h 2518012"/>
              <a:gd name="connsiteX4" fmla="*/ 356805 w 2140785"/>
              <a:gd name="connsiteY4" fmla="*/ 2518012 h 2518012"/>
              <a:gd name="connsiteX5" fmla="*/ 0 w 2140785"/>
              <a:gd name="connsiteY5" fmla="*/ 2161207 h 2518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40785" h="2518012">
                <a:moveTo>
                  <a:pt x="0" y="0"/>
                </a:moveTo>
                <a:lnTo>
                  <a:pt x="1783980" y="0"/>
                </a:lnTo>
                <a:cubicBezTo>
                  <a:pt x="1981038" y="0"/>
                  <a:pt x="2140785" y="159747"/>
                  <a:pt x="2140785" y="356805"/>
                </a:cubicBezTo>
                <a:lnTo>
                  <a:pt x="2140785" y="2518012"/>
                </a:lnTo>
                <a:lnTo>
                  <a:pt x="356805" y="2518012"/>
                </a:lnTo>
                <a:cubicBezTo>
                  <a:pt x="159747" y="2518012"/>
                  <a:pt x="0" y="2358265"/>
                  <a:pt x="0" y="2161207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483893" y="3739488"/>
            <a:ext cx="3966949" cy="2207524"/>
          </a:xfrm>
          <a:custGeom>
            <a:avLst/>
            <a:gdLst>
              <a:gd name="connsiteX0" fmla="*/ 0 w 2140785"/>
              <a:gd name="connsiteY0" fmla="*/ 0 h 2518012"/>
              <a:gd name="connsiteX1" fmla="*/ 1783980 w 2140785"/>
              <a:gd name="connsiteY1" fmla="*/ 0 h 2518012"/>
              <a:gd name="connsiteX2" fmla="*/ 2140785 w 2140785"/>
              <a:gd name="connsiteY2" fmla="*/ 356805 h 2518012"/>
              <a:gd name="connsiteX3" fmla="*/ 2140785 w 2140785"/>
              <a:gd name="connsiteY3" fmla="*/ 2518012 h 2518012"/>
              <a:gd name="connsiteX4" fmla="*/ 356805 w 2140785"/>
              <a:gd name="connsiteY4" fmla="*/ 2518012 h 2518012"/>
              <a:gd name="connsiteX5" fmla="*/ 0 w 2140785"/>
              <a:gd name="connsiteY5" fmla="*/ 2161207 h 2518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40785" h="2518012">
                <a:moveTo>
                  <a:pt x="0" y="0"/>
                </a:moveTo>
                <a:lnTo>
                  <a:pt x="1783980" y="0"/>
                </a:lnTo>
                <a:cubicBezTo>
                  <a:pt x="1981038" y="0"/>
                  <a:pt x="2140785" y="159747"/>
                  <a:pt x="2140785" y="356805"/>
                </a:cubicBezTo>
                <a:lnTo>
                  <a:pt x="2140785" y="2518012"/>
                </a:lnTo>
                <a:lnTo>
                  <a:pt x="356805" y="2518012"/>
                </a:lnTo>
                <a:cubicBezTo>
                  <a:pt x="159747" y="2518012"/>
                  <a:pt x="0" y="2358265"/>
                  <a:pt x="0" y="2161207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973613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8424630" y="2996651"/>
            <a:ext cx="2679905" cy="2682217"/>
          </a:xfrm>
          <a:prstGeom prst="ellipse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3944152" y="4705245"/>
            <a:ext cx="2103905" cy="2105720"/>
          </a:xfrm>
          <a:prstGeom prst="ellipse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070276" y="2003155"/>
            <a:ext cx="3193143" cy="3195898"/>
          </a:xfrm>
          <a:prstGeom prst="ellips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231700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5051321" y="3152061"/>
            <a:ext cx="2064715" cy="2066496"/>
          </a:xfrm>
          <a:prstGeom prst="ellipse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053742" y="2839658"/>
            <a:ext cx="2688985" cy="2691305"/>
          </a:xfrm>
          <a:prstGeom prst="ellipse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8424630" y="2839657"/>
            <a:ext cx="2688985" cy="2691305"/>
          </a:xfrm>
          <a:prstGeom prst="ellips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25823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6635840" y="3207549"/>
            <a:ext cx="2064715" cy="2066496"/>
          </a:xfrm>
          <a:prstGeom prst="ellipse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053742" y="2839658"/>
            <a:ext cx="2688985" cy="2691305"/>
          </a:xfrm>
          <a:prstGeom prst="ellips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7081454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6307445" y="2670996"/>
            <a:ext cx="2942656" cy="2945194"/>
          </a:xfrm>
          <a:prstGeom prst="ellipse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2978614" y="2670996"/>
            <a:ext cx="2942656" cy="2945194"/>
          </a:xfrm>
          <a:prstGeom prst="ellips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515190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8556661" y="3424724"/>
            <a:ext cx="2291938" cy="2293915"/>
          </a:xfrm>
          <a:prstGeom prst="ellipse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4961418" y="3429000"/>
            <a:ext cx="2291938" cy="2293915"/>
          </a:xfrm>
          <a:prstGeom prst="ellipse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4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1366175" y="3424723"/>
            <a:ext cx="2291938" cy="2293915"/>
          </a:xfrm>
          <a:prstGeom prst="ellips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1623623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0" y="-38636"/>
            <a:ext cx="12192000" cy="4260872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020588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4972920" y="1298564"/>
            <a:ext cx="6159538" cy="4260872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7855999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554C0C-E5D1-4F1D-AFBE-B2DB705489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1EEEF3-D21C-4041-9D55-FEB21EF70B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2FF732-BF74-4C74-9FC6-C1DBF82E27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EA4137-18A3-4163-A23E-614322BF04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99D49-C2DE-4F31-8DBB-742F6ECF1B65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EEC87B-B471-4F88-A44F-52F3DD1228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F706BF-4A0E-4E37-86C2-B8C889F9A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72A16-1FF1-4E50-ACD8-50528CC6B1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5316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3783927" y="4063194"/>
            <a:ext cx="2060657" cy="2062434"/>
          </a:xfrm>
          <a:prstGeom prst="ellipse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420520" y="2161822"/>
            <a:ext cx="2060657" cy="2062434"/>
          </a:xfrm>
          <a:prstGeom prst="ellipse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8936615" y="4063194"/>
            <a:ext cx="2060657" cy="2062434"/>
          </a:xfrm>
          <a:prstGeom prst="ellipse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4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1267832" y="2161822"/>
            <a:ext cx="2060657" cy="2062434"/>
          </a:xfrm>
          <a:prstGeom prst="ellips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455189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453279" y="2892520"/>
            <a:ext cx="2060657" cy="2062434"/>
          </a:xfrm>
          <a:prstGeom prst="ellipse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4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1276711" y="2897996"/>
            <a:ext cx="2060657" cy="2062434"/>
          </a:xfrm>
          <a:prstGeom prst="ellips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567606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1059541" y="2767123"/>
            <a:ext cx="2409371" cy="1290201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1059541" y="4277593"/>
            <a:ext cx="2409371" cy="1290201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3686629" y="1256653"/>
            <a:ext cx="2409371" cy="1290201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1059541" y="1256653"/>
            <a:ext cx="2409371" cy="1290201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3686628" y="2767122"/>
            <a:ext cx="2409371" cy="1290201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3686627" y="4277591"/>
            <a:ext cx="2409371" cy="1290201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810306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3853548" y="2731222"/>
            <a:ext cx="2242451" cy="12902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1143001" y="4311909"/>
            <a:ext cx="2242451" cy="12902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6179461" y="4311909"/>
            <a:ext cx="2242451" cy="12902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8808520" y="2731221"/>
            <a:ext cx="2242451" cy="12902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1498227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6393544" y="4154713"/>
            <a:ext cx="1451428" cy="1436915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1045029" y="4154713"/>
            <a:ext cx="1451428" cy="1436915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23"/>
          </p:nvPr>
        </p:nvSpPr>
        <p:spPr>
          <a:xfrm>
            <a:off x="1045029" y="2536366"/>
            <a:ext cx="1451428" cy="1436915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6393545" y="2536367"/>
            <a:ext cx="1451428" cy="1436915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597141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1045029" y="1206299"/>
            <a:ext cx="5805714" cy="1480457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1045029" y="4165197"/>
            <a:ext cx="5805714" cy="1480457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2859665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7694548" y="2786737"/>
            <a:ext cx="2859314" cy="1219200"/>
          </a:xfrm>
          <a:prstGeom prst="round2Diag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2496457" y="4318200"/>
            <a:ext cx="2859314" cy="1219200"/>
          </a:xfrm>
          <a:prstGeom prst="round2Diag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496457" y="2786737"/>
            <a:ext cx="2859314" cy="1219200"/>
          </a:xfrm>
          <a:prstGeom prst="round2Diag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23"/>
          </p:nvPr>
        </p:nvSpPr>
        <p:spPr>
          <a:xfrm>
            <a:off x="7694548" y="4318200"/>
            <a:ext cx="2859314" cy="1219200"/>
          </a:xfrm>
          <a:prstGeom prst="round2Diag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2592387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1603820" y="1252642"/>
            <a:ext cx="2859314" cy="4352715"/>
          </a:xfrm>
          <a:prstGeom prst="round2DiagRect">
            <a:avLst/>
          </a:prstGeom>
        </p:spPr>
        <p:txBody>
          <a:bodyPr/>
          <a:lstStyle/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6365527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865AE4-E140-486B-93DF-A6E24A36FC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1C71BA-4AC4-4C11-AADB-CA60A09277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FA6995-308A-4534-AF44-0A09B3A1D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13F5A-39BB-468B-AA12-2C7895E0FA58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917584-FABD-49BA-993D-67C40B26E5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94CF35-6866-48D2-AF57-A429DF700F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A7010-570D-4A9C-A590-F769499C6E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45836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11F25D-62A6-49DF-9905-810E2B6904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AB2533-B04C-4838-8203-CA49D60F64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8E5DDC-A1C8-4D86-A8C0-ADE6C42568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13F5A-39BB-468B-AA12-2C7895E0FA58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DE7FA2-F814-469A-9466-382E64D6A5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5067D5-11C2-4E64-9A5B-3A62DF1666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A7010-570D-4A9C-A590-F769499C6E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4946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374398-E847-40A9-BBBB-3FF655CD57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D00A54-BFBD-4688-92B5-A5AA3057E1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AA0148-611B-4903-996D-6293A70D3D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19C577F-0B6D-4344-873B-9B8BB73548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55905C-EE73-4D87-8B9B-3C5C7974C85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1D8E1F1-BDED-4585-86F1-9AAE26BDEC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99D49-C2DE-4F31-8DBB-742F6ECF1B65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FFED147-6591-43D0-BF03-33226CFB30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9DBF178-2E1E-4E56-AC50-03C5EEB95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72A16-1FF1-4E50-ACD8-50528CC6B1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29051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6B62F9-865F-4655-B0E1-D8A469E1E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FA06B6-4DD6-46E3-93EA-E36496A265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ADE5F7-59EE-4525-B4E7-CCB27B71D3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13F5A-39BB-468B-AA12-2C7895E0FA58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506F1C-3910-4C19-ACC4-E56117764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2541AD-ADF4-4F17-BBBA-612EAECE85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A7010-570D-4A9C-A590-F769499C6E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99939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BD5467-225F-4377-B5F9-B02CEA634F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46A62F-BD3C-4768-AB3C-6877551451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549938-194D-4E87-9039-6DB3A852A0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F60F20-3D73-415F-90D1-3C6D4A6FBA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13F5A-39BB-468B-AA12-2C7895E0FA58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75AA1A-3E73-4584-B0F4-3A74B078A6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6F4B63-3634-4EFC-9C64-029116506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A7010-570D-4A9C-A590-F769499C6E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48206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35318B-ECC6-4475-88F1-03A1756D5A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65B078-3F7F-428E-A3E6-1B25E04595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64E859-E2D5-4069-BA5F-206016AA2D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D76ADC-5F48-47B4-82F0-A5FE07FFEE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01330F5-9907-42D3-8B99-9E508F24DF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BB4A4FF-CDFE-4571-BB6D-63A28FC047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13F5A-39BB-468B-AA12-2C7895E0FA58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79E02F5-DC31-4C40-B7D1-CD727B81DD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EB8F69F-6031-4E16-BC13-C6CA7AF52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A7010-570D-4A9C-A590-F769499C6E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0679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86324-C45D-46D1-ADE2-0BD5DD59CB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59F441D-D030-4F3A-95DB-E347D1403E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13F5A-39BB-468B-AA12-2C7895E0FA58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C7FAEE-C503-45C1-AFC4-D737B6F7C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967817-723A-4E55-B8C3-09D77DB3F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A7010-570D-4A9C-A590-F769499C6E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20075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FA5CFE0-B024-4806-AEAC-BDB4B6426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13F5A-39BB-468B-AA12-2C7895E0FA58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5F55C36-8A0D-48C3-A137-B739B1F419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EDEC53-9789-4215-8CE0-B5E64DC28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A7010-570D-4A9C-A590-F769499C6E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36636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813C17-0E51-4C71-BD30-676D0A72C5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70D121-6903-46B9-84C0-0D8943A47E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E774C5-654A-4774-A3D9-E72CC6C0EB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274A86-C5E5-4608-ABA9-00733E8B35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13F5A-39BB-468B-AA12-2C7895E0FA58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539D42-3D1F-4732-A76D-F63067BD55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9D71C9-1888-417C-85D6-FB77F0D0F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A7010-570D-4A9C-A590-F769499C6E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61481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1CFD30-D4F9-4586-8BA3-15BB0F48A6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72C014D-0205-40DA-8D65-245B6640CD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5B89CA-4045-42B4-8B3E-53837028DF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00F43A-FA30-43DC-9D6D-D6D1A32F8C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13F5A-39BB-468B-AA12-2C7895E0FA58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2302BE-A3FA-4289-9977-43AD7415A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CD4136-3C7F-42AF-A60A-C6F47B2517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A7010-570D-4A9C-A590-F769499C6E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79057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1E4D84-0367-4B36-A3F5-20FCFDD92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F6B70D-B658-40D9-A817-0050A1DAFB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7F8A38-95A8-4617-BCFF-150C80224A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13F5A-39BB-468B-AA12-2C7895E0FA58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FFE33B-3C03-48ED-B779-15747DB858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56C3BA-1AFC-449A-B54F-23549AF44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A7010-570D-4A9C-A590-F769499C6E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37771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A66D82F-E15C-4D11-B250-C2888A2C16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641A06-76AE-4AAD-A6DE-B6AD5FA7AB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114D67-4D1D-4F73-AC67-F9B4DB27B1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13F5A-39BB-468B-AA12-2C7895E0FA58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C4577B-2F74-46C7-AB54-FCDB70C49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31C7C1-00CD-4EFA-B193-19AAE7FF7D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A7010-570D-4A9C-A590-F769499C6E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84185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3124200" y="0"/>
            <a:ext cx="3619500" cy="6858000"/>
          </a:xfrm>
        </p:spPr>
        <p:txBody>
          <a:bodyPr rtlCol="0">
            <a:normAutofit/>
          </a:bodyPr>
          <a:lstStyle/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17256995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DEE049-99A2-4760-B13E-2D75DEE1F1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847B8CA-C886-4FF3-A77C-C97AFC8065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99D49-C2DE-4F31-8DBB-742F6ECF1B65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FAADF9-2BE2-44C3-BAD4-590039AA33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F39A6A-21EB-40EE-A16A-5C86C5ED81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72A16-1FF1-4E50-ACD8-50528CC6B1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80640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9D4E1743-D3F6-46BC-BB56-A19ED186B77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2537747"/>
            <a:ext cx="12192000" cy="1947672"/>
          </a:xfrm>
        </p:spPr>
        <p:txBody>
          <a:bodyPr rtlCol="0">
            <a:normAutofit/>
          </a:bodyPr>
          <a:lstStyle/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260209365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4760694" y="566057"/>
            <a:ext cx="6828965" cy="3949097"/>
          </a:xfrm>
          <a:prstGeom prst="round2Diag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0025357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609601" y="0"/>
            <a:ext cx="4876800" cy="68579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07090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0" y="3429000"/>
            <a:ext cx="12192000" cy="34289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853652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4630058" y="0"/>
            <a:ext cx="2351314" cy="4876801"/>
          </a:xfrm>
        </p:spPr>
        <p:txBody>
          <a:bodyPr/>
          <a:lstStyle/>
          <a:p>
            <a:endParaRPr lang="id-ID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9840686" y="-1"/>
            <a:ext cx="2351314" cy="4876801"/>
          </a:xfrm>
        </p:spPr>
        <p:txBody>
          <a:bodyPr/>
          <a:lstStyle/>
          <a:p>
            <a:endParaRPr lang="id-ID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7235372" y="0"/>
            <a:ext cx="2351314" cy="4876801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556674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1104021" y="2680122"/>
            <a:ext cx="1441473" cy="1617132"/>
          </a:xfrm>
          <a:prstGeom prst="round2Diag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5375263" y="2680122"/>
            <a:ext cx="1441473" cy="1617132"/>
          </a:xfrm>
          <a:prstGeom prst="round2Diag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1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9646505" y="2680122"/>
            <a:ext cx="1441473" cy="1617132"/>
          </a:xfrm>
          <a:prstGeom prst="round2Diag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3239642" y="2680122"/>
            <a:ext cx="1441473" cy="1617132"/>
          </a:xfrm>
          <a:prstGeom prst="round2Diag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3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7510884" y="2680122"/>
            <a:ext cx="1441473" cy="1617132"/>
          </a:xfrm>
          <a:prstGeom prst="round2Diag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368927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6663416" y="2797466"/>
            <a:ext cx="2103905" cy="2105720"/>
          </a:xfrm>
          <a:prstGeom prst="ellipse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160805" y="2797466"/>
            <a:ext cx="2103905" cy="2105720"/>
          </a:xfrm>
          <a:prstGeom prst="ellips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002446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3486033" y="2732316"/>
            <a:ext cx="2264229" cy="3580208"/>
          </a:xfrm>
          <a:prstGeom prst="round2Diag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6465570" y="2732316"/>
            <a:ext cx="2264229" cy="3580208"/>
          </a:xfrm>
          <a:prstGeom prst="round2Diag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3323768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8944220" y="2515830"/>
            <a:ext cx="2162627" cy="4327533"/>
          </a:xfrm>
          <a:prstGeom prst="round2Diag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085154" y="1235086"/>
            <a:ext cx="2162628" cy="5622914"/>
          </a:xfrm>
          <a:prstGeom prst="round2Diag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3703886" y="2530467"/>
            <a:ext cx="2162627" cy="4327533"/>
          </a:xfrm>
          <a:prstGeom prst="round2Diag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568661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064517" y="910988"/>
            <a:ext cx="3070747" cy="5036024"/>
          </a:xfrm>
          <a:prstGeom prst="round2Diag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4444611" y="910987"/>
            <a:ext cx="2140785" cy="2518012"/>
          </a:xfrm>
          <a:custGeom>
            <a:avLst/>
            <a:gdLst>
              <a:gd name="connsiteX0" fmla="*/ 0 w 2140785"/>
              <a:gd name="connsiteY0" fmla="*/ 0 h 2518012"/>
              <a:gd name="connsiteX1" fmla="*/ 1783980 w 2140785"/>
              <a:gd name="connsiteY1" fmla="*/ 0 h 2518012"/>
              <a:gd name="connsiteX2" fmla="*/ 2140785 w 2140785"/>
              <a:gd name="connsiteY2" fmla="*/ 356805 h 2518012"/>
              <a:gd name="connsiteX3" fmla="*/ 2140785 w 2140785"/>
              <a:gd name="connsiteY3" fmla="*/ 2518012 h 2518012"/>
              <a:gd name="connsiteX4" fmla="*/ 356805 w 2140785"/>
              <a:gd name="connsiteY4" fmla="*/ 2518012 h 2518012"/>
              <a:gd name="connsiteX5" fmla="*/ 0 w 2140785"/>
              <a:gd name="connsiteY5" fmla="*/ 2161207 h 2518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40785" h="2518012">
                <a:moveTo>
                  <a:pt x="0" y="0"/>
                </a:moveTo>
                <a:lnTo>
                  <a:pt x="1783980" y="0"/>
                </a:lnTo>
                <a:cubicBezTo>
                  <a:pt x="1981038" y="0"/>
                  <a:pt x="2140785" y="159747"/>
                  <a:pt x="2140785" y="356805"/>
                </a:cubicBezTo>
                <a:lnTo>
                  <a:pt x="2140785" y="2518012"/>
                </a:lnTo>
                <a:lnTo>
                  <a:pt x="356805" y="2518012"/>
                </a:lnTo>
                <a:cubicBezTo>
                  <a:pt x="159747" y="2518012"/>
                  <a:pt x="0" y="2358265"/>
                  <a:pt x="0" y="2161207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036513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728A042-EFCB-474A-A9A0-82453A99B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99D49-C2DE-4F31-8DBB-742F6ECF1B65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0DD7F8-6881-4394-81EC-794DA368BC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2B9045-0A3A-4538-8751-F3C6EFA0A8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72A16-1FF1-4E50-ACD8-50528CC6B1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39769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4026090" y="910988"/>
            <a:ext cx="2424752" cy="2518012"/>
          </a:xfrm>
          <a:prstGeom prst="round2Diag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6796586" y="1542196"/>
            <a:ext cx="4729300" cy="4404815"/>
          </a:xfrm>
          <a:custGeom>
            <a:avLst/>
            <a:gdLst>
              <a:gd name="connsiteX0" fmla="*/ 0 w 2140785"/>
              <a:gd name="connsiteY0" fmla="*/ 0 h 2518012"/>
              <a:gd name="connsiteX1" fmla="*/ 1783980 w 2140785"/>
              <a:gd name="connsiteY1" fmla="*/ 0 h 2518012"/>
              <a:gd name="connsiteX2" fmla="*/ 2140785 w 2140785"/>
              <a:gd name="connsiteY2" fmla="*/ 356805 h 2518012"/>
              <a:gd name="connsiteX3" fmla="*/ 2140785 w 2140785"/>
              <a:gd name="connsiteY3" fmla="*/ 2518012 h 2518012"/>
              <a:gd name="connsiteX4" fmla="*/ 356805 w 2140785"/>
              <a:gd name="connsiteY4" fmla="*/ 2518012 h 2518012"/>
              <a:gd name="connsiteX5" fmla="*/ 0 w 2140785"/>
              <a:gd name="connsiteY5" fmla="*/ 2161207 h 2518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40785" h="2518012">
                <a:moveTo>
                  <a:pt x="0" y="0"/>
                </a:moveTo>
                <a:lnTo>
                  <a:pt x="1783980" y="0"/>
                </a:lnTo>
                <a:cubicBezTo>
                  <a:pt x="1981038" y="0"/>
                  <a:pt x="2140785" y="159747"/>
                  <a:pt x="2140785" y="356805"/>
                </a:cubicBezTo>
                <a:lnTo>
                  <a:pt x="2140785" y="2518012"/>
                </a:lnTo>
                <a:lnTo>
                  <a:pt x="356805" y="2518012"/>
                </a:lnTo>
                <a:cubicBezTo>
                  <a:pt x="159747" y="2518012"/>
                  <a:pt x="0" y="2358265"/>
                  <a:pt x="0" y="2161207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483893" y="3739488"/>
            <a:ext cx="3966949" cy="2207524"/>
          </a:xfrm>
          <a:custGeom>
            <a:avLst/>
            <a:gdLst>
              <a:gd name="connsiteX0" fmla="*/ 0 w 2140785"/>
              <a:gd name="connsiteY0" fmla="*/ 0 h 2518012"/>
              <a:gd name="connsiteX1" fmla="*/ 1783980 w 2140785"/>
              <a:gd name="connsiteY1" fmla="*/ 0 h 2518012"/>
              <a:gd name="connsiteX2" fmla="*/ 2140785 w 2140785"/>
              <a:gd name="connsiteY2" fmla="*/ 356805 h 2518012"/>
              <a:gd name="connsiteX3" fmla="*/ 2140785 w 2140785"/>
              <a:gd name="connsiteY3" fmla="*/ 2518012 h 2518012"/>
              <a:gd name="connsiteX4" fmla="*/ 356805 w 2140785"/>
              <a:gd name="connsiteY4" fmla="*/ 2518012 h 2518012"/>
              <a:gd name="connsiteX5" fmla="*/ 0 w 2140785"/>
              <a:gd name="connsiteY5" fmla="*/ 2161207 h 2518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40785" h="2518012">
                <a:moveTo>
                  <a:pt x="0" y="0"/>
                </a:moveTo>
                <a:lnTo>
                  <a:pt x="1783980" y="0"/>
                </a:lnTo>
                <a:cubicBezTo>
                  <a:pt x="1981038" y="0"/>
                  <a:pt x="2140785" y="159747"/>
                  <a:pt x="2140785" y="356805"/>
                </a:cubicBezTo>
                <a:lnTo>
                  <a:pt x="2140785" y="2518012"/>
                </a:lnTo>
                <a:lnTo>
                  <a:pt x="356805" y="2518012"/>
                </a:lnTo>
                <a:cubicBezTo>
                  <a:pt x="159747" y="2518012"/>
                  <a:pt x="0" y="2358265"/>
                  <a:pt x="0" y="2161207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141042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8424630" y="2996651"/>
            <a:ext cx="2679905" cy="2682217"/>
          </a:xfrm>
          <a:prstGeom prst="ellipse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3944152" y="4705245"/>
            <a:ext cx="2103905" cy="2105720"/>
          </a:xfrm>
          <a:prstGeom prst="ellipse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070276" y="2003155"/>
            <a:ext cx="3193143" cy="3195898"/>
          </a:xfrm>
          <a:prstGeom prst="ellips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384467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5051321" y="3152061"/>
            <a:ext cx="2064715" cy="2066496"/>
          </a:xfrm>
          <a:prstGeom prst="ellipse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053742" y="2839658"/>
            <a:ext cx="2688985" cy="2691305"/>
          </a:xfrm>
          <a:prstGeom prst="ellipse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8424630" y="2839657"/>
            <a:ext cx="2688985" cy="2691305"/>
          </a:xfrm>
          <a:prstGeom prst="ellips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061413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6635840" y="3207549"/>
            <a:ext cx="2064715" cy="2066496"/>
          </a:xfrm>
          <a:prstGeom prst="ellipse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053742" y="2839658"/>
            <a:ext cx="2688985" cy="2691305"/>
          </a:xfrm>
          <a:prstGeom prst="ellips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439147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6307445" y="2670996"/>
            <a:ext cx="2942656" cy="2945194"/>
          </a:xfrm>
          <a:prstGeom prst="ellipse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2978614" y="2670996"/>
            <a:ext cx="2942656" cy="2945194"/>
          </a:xfrm>
          <a:prstGeom prst="ellips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3655090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8556661" y="3424724"/>
            <a:ext cx="2291938" cy="2293915"/>
          </a:xfrm>
          <a:prstGeom prst="ellipse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4961418" y="3429000"/>
            <a:ext cx="2291938" cy="2293915"/>
          </a:xfrm>
          <a:prstGeom prst="ellipse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4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1366175" y="3424723"/>
            <a:ext cx="2291938" cy="2293915"/>
          </a:xfrm>
          <a:prstGeom prst="ellips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772478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0" y="-38636"/>
            <a:ext cx="12192000" cy="4260872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2100198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4972920" y="1298564"/>
            <a:ext cx="6159538" cy="4260872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283266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3783927" y="4063194"/>
            <a:ext cx="2060657" cy="2062434"/>
          </a:xfrm>
          <a:prstGeom prst="ellipse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420520" y="2161822"/>
            <a:ext cx="2060657" cy="2062434"/>
          </a:xfrm>
          <a:prstGeom prst="ellipse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8936615" y="4063194"/>
            <a:ext cx="2060657" cy="2062434"/>
          </a:xfrm>
          <a:prstGeom prst="ellipse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4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1267832" y="2161822"/>
            <a:ext cx="2060657" cy="2062434"/>
          </a:xfrm>
          <a:prstGeom prst="ellips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246378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453279" y="2892520"/>
            <a:ext cx="2060657" cy="2062434"/>
          </a:xfrm>
          <a:prstGeom prst="ellipse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4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1276711" y="2897996"/>
            <a:ext cx="2060657" cy="2062434"/>
          </a:xfrm>
          <a:prstGeom prst="ellips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718108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58AA11-63C5-49CD-9C80-4675FB1868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617CFB-F323-497A-B049-81FEE6459B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D8CB01-C6E1-4FB2-8F23-D12E86F5CD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3BCBC3-CA67-40EF-B386-465CB09C3A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99D49-C2DE-4F31-8DBB-742F6ECF1B65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F13D58-3C18-41FF-AB01-8937F4FDF3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3D94A3-B552-418E-A275-DD92A6A42E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72A16-1FF1-4E50-ACD8-50528CC6B1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40955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1059541" y="2767123"/>
            <a:ext cx="2409371" cy="1290201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1059541" y="4277593"/>
            <a:ext cx="2409371" cy="1290201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3686629" y="1256653"/>
            <a:ext cx="2409371" cy="1290201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1059541" y="1256653"/>
            <a:ext cx="2409371" cy="1290201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3686628" y="2767122"/>
            <a:ext cx="2409371" cy="1290201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3686627" y="4277591"/>
            <a:ext cx="2409371" cy="1290201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62236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3853548" y="2731222"/>
            <a:ext cx="2242451" cy="12902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1143001" y="4311909"/>
            <a:ext cx="2242451" cy="12902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6179461" y="4311909"/>
            <a:ext cx="2242451" cy="12902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8808520" y="2731221"/>
            <a:ext cx="2242451" cy="12902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2639733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6393544" y="4154713"/>
            <a:ext cx="1451428" cy="1436915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1045029" y="4154713"/>
            <a:ext cx="1451428" cy="1436915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23"/>
          </p:nvPr>
        </p:nvSpPr>
        <p:spPr>
          <a:xfrm>
            <a:off x="1045029" y="2536366"/>
            <a:ext cx="1451428" cy="1436915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6393545" y="2536367"/>
            <a:ext cx="1451428" cy="1436915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133575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1045029" y="1206299"/>
            <a:ext cx="5805714" cy="1480457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1045029" y="4165197"/>
            <a:ext cx="5805714" cy="1480457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1867053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7694548" y="2786737"/>
            <a:ext cx="2859314" cy="1219200"/>
          </a:xfrm>
          <a:prstGeom prst="round2Diag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2496457" y="4318200"/>
            <a:ext cx="2859314" cy="1219200"/>
          </a:xfrm>
          <a:prstGeom prst="round2Diag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496457" y="2786737"/>
            <a:ext cx="2859314" cy="1219200"/>
          </a:xfrm>
          <a:prstGeom prst="round2Diag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23"/>
          </p:nvPr>
        </p:nvSpPr>
        <p:spPr>
          <a:xfrm>
            <a:off x="7694548" y="4318200"/>
            <a:ext cx="2859314" cy="1219200"/>
          </a:xfrm>
          <a:prstGeom prst="round2Diag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315034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1603820" y="1252642"/>
            <a:ext cx="2859314" cy="4352715"/>
          </a:xfrm>
          <a:prstGeom prst="round2DiagRect">
            <a:avLst/>
          </a:prstGeom>
        </p:spPr>
        <p:txBody>
          <a:bodyPr/>
          <a:lstStyle/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22898193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B67954-4700-40F1-ADE0-663A03D80E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8D2947C-F27C-46E2-A6AC-4A59A6C378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8670C9-9DDC-46F0-8AD9-4E20658133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4C948B-AC88-4BE6-A8EF-45B3EDE126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99D49-C2DE-4F31-8DBB-742F6ECF1B65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16B857-F568-4E6E-B0E6-B8F96D6769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76E5C9-5217-453A-95B3-AEA080ACB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72A16-1FF1-4E50-ACD8-50528CC6B1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5104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34" Type="http://schemas.openxmlformats.org/officeDocument/2006/relationships/slideLayout" Target="../slideLayouts/slideLayout45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slideLayout" Target="../slideLayouts/slideLayout44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37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36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35" Type="http://schemas.openxmlformats.org/officeDocument/2006/relationships/slideLayout" Target="../slideLayouts/slideLayout4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slideLayout" Target="../slideLayouts/slideLayout60.xml"/><Relationship Id="rId18" Type="http://schemas.openxmlformats.org/officeDocument/2006/relationships/slideLayout" Target="../slideLayouts/slideLayout65.xml"/><Relationship Id="rId26" Type="http://schemas.openxmlformats.org/officeDocument/2006/relationships/slideLayout" Target="../slideLayouts/slideLayout73.xml"/><Relationship Id="rId39" Type="http://schemas.openxmlformats.org/officeDocument/2006/relationships/theme" Target="../theme/theme3.xml"/><Relationship Id="rId3" Type="http://schemas.openxmlformats.org/officeDocument/2006/relationships/slideLayout" Target="../slideLayouts/slideLayout50.xml"/><Relationship Id="rId21" Type="http://schemas.openxmlformats.org/officeDocument/2006/relationships/slideLayout" Target="../slideLayouts/slideLayout68.xml"/><Relationship Id="rId34" Type="http://schemas.openxmlformats.org/officeDocument/2006/relationships/slideLayout" Target="../slideLayouts/slideLayout81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17" Type="http://schemas.openxmlformats.org/officeDocument/2006/relationships/slideLayout" Target="../slideLayouts/slideLayout64.xml"/><Relationship Id="rId25" Type="http://schemas.openxmlformats.org/officeDocument/2006/relationships/slideLayout" Target="../slideLayouts/slideLayout72.xml"/><Relationship Id="rId33" Type="http://schemas.openxmlformats.org/officeDocument/2006/relationships/slideLayout" Target="../slideLayouts/slideLayout80.xml"/><Relationship Id="rId38" Type="http://schemas.openxmlformats.org/officeDocument/2006/relationships/slideLayout" Target="../slideLayouts/slideLayout85.xml"/><Relationship Id="rId2" Type="http://schemas.openxmlformats.org/officeDocument/2006/relationships/slideLayout" Target="../slideLayouts/slideLayout49.xml"/><Relationship Id="rId16" Type="http://schemas.openxmlformats.org/officeDocument/2006/relationships/slideLayout" Target="../slideLayouts/slideLayout63.xml"/><Relationship Id="rId20" Type="http://schemas.openxmlformats.org/officeDocument/2006/relationships/slideLayout" Target="../slideLayouts/slideLayout67.xml"/><Relationship Id="rId29" Type="http://schemas.openxmlformats.org/officeDocument/2006/relationships/slideLayout" Target="../slideLayouts/slideLayout76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24" Type="http://schemas.openxmlformats.org/officeDocument/2006/relationships/slideLayout" Target="../slideLayouts/slideLayout71.xml"/><Relationship Id="rId32" Type="http://schemas.openxmlformats.org/officeDocument/2006/relationships/slideLayout" Target="../slideLayouts/slideLayout79.xml"/><Relationship Id="rId37" Type="http://schemas.openxmlformats.org/officeDocument/2006/relationships/slideLayout" Target="../slideLayouts/slideLayout84.xml"/><Relationship Id="rId5" Type="http://schemas.openxmlformats.org/officeDocument/2006/relationships/slideLayout" Target="../slideLayouts/slideLayout52.xml"/><Relationship Id="rId15" Type="http://schemas.openxmlformats.org/officeDocument/2006/relationships/slideLayout" Target="../slideLayouts/slideLayout62.xml"/><Relationship Id="rId23" Type="http://schemas.openxmlformats.org/officeDocument/2006/relationships/slideLayout" Target="../slideLayouts/slideLayout70.xml"/><Relationship Id="rId28" Type="http://schemas.openxmlformats.org/officeDocument/2006/relationships/slideLayout" Target="../slideLayouts/slideLayout75.xml"/><Relationship Id="rId36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57.xml"/><Relationship Id="rId19" Type="http://schemas.openxmlformats.org/officeDocument/2006/relationships/slideLayout" Target="../slideLayouts/slideLayout66.xml"/><Relationship Id="rId31" Type="http://schemas.openxmlformats.org/officeDocument/2006/relationships/slideLayout" Target="../slideLayouts/slideLayout78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slideLayout" Target="../slideLayouts/slideLayout61.xml"/><Relationship Id="rId22" Type="http://schemas.openxmlformats.org/officeDocument/2006/relationships/slideLayout" Target="../slideLayouts/slideLayout69.xml"/><Relationship Id="rId27" Type="http://schemas.openxmlformats.org/officeDocument/2006/relationships/slideLayout" Target="../slideLayouts/slideLayout74.xml"/><Relationship Id="rId30" Type="http://schemas.openxmlformats.org/officeDocument/2006/relationships/slideLayout" Target="../slideLayouts/slideLayout77.xml"/><Relationship Id="rId35" Type="http://schemas.openxmlformats.org/officeDocument/2006/relationships/slideLayout" Target="../slideLayouts/slideLayout8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58FAAF5-B3F2-4E9A-BD4D-9D45F60E95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7125D7-9039-441B-A04B-78C961414A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744214-901B-4DAA-9A36-8F4B8F09BB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E99D49-C2DE-4F31-8DBB-742F6ECF1B65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619644-3F97-46FC-8DC5-F3F99B0AF2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B9C2B4-D0B6-4130-B541-407DE1915F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C72A16-1FF1-4E50-ACD8-50528CC6B1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447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A7A1EEB-7E49-4341-8DCD-6D4071F42C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9F1213-05B7-4283-BB29-AC1D053E17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9B410D-F80A-48A1-968E-E6A710895E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F13F5A-39BB-468B-AA12-2C7895E0FA58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DC6839-2D8C-4F6C-8D77-02127BEFD4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20E34E-EEA2-4E65-9881-0B2E5AC682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4A7010-570D-4A9C-A590-F769499C6E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477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5" r:id="rId14"/>
    <p:sldLayoutId id="2147483676" r:id="rId15"/>
    <p:sldLayoutId id="2147483677" r:id="rId16"/>
    <p:sldLayoutId id="2147483679" r:id="rId17"/>
    <p:sldLayoutId id="2147483680" r:id="rId18"/>
    <p:sldLayoutId id="2147483681" r:id="rId19"/>
    <p:sldLayoutId id="2147483682" r:id="rId20"/>
    <p:sldLayoutId id="2147483683" r:id="rId21"/>
    <p:sldLayoutId id="2147483684" r:id="rId22"/>
    <p:sldLayoutId id="2147483685" r:id="rId23"/>
    <p:sldLayoutId id="2147483686" r:id="rId24"/>
    <p:sldLayoutId id="2147483687" r:id="rId25"/>
    <p:sldLayoutId id="2147483688" r:id="rId26"/>
    <p:sldLayoutId id="2147483689" r:id="rId27"/>
    <p:sldLayoutId id="2147483690" r:id="rId28"/>
    <p:sldLayoutId id="2147483691" r:id="rId29"/>
    <p:sldLayoutId id="2147483692" r:id="rId30"/>
    <p:sldLayoutId id="2147483693" r:id="rId31"/>
    <p:sldLayoutId id="2147483694" r:id="rId32"/>
    <p:sldLayoutId id="2147483695" r:id="rId33"/>
    <p:sldLayoutId id="2147483696" r:id="rId34"/>
    <p:sldLayoutId id="2147483697" r:id="rId35"/>
    <p:sldLayoutId id="2147483698" r:id="rId3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A7A1EEB-7E49-4341-8DCD-6D4071F42C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9F1213-05B7-4283-BB29-AC1D053E17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9B410D-F80A-48A1-968E-E6A710895E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F13F5A-39BB-468B-AA12-2C7895E0FA58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DC6839-2D8C-4F6C-8D77-02127BEFD4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20E34E-EEA2-4E65-9881-0B2E5AC682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4A7010-570D-4A9C-A590-F769499C6E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179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  <p:sldLayoutId id="2147483713" r:id="rId14"/>
    <p:sldLayoutId id="2147483714" r:id="rId15"/>
    <p:sldLayoutId id="2147483715" r:id="rId16"/>
    <p:sldLayoutId id="2147483716" r:id="rId17"/>
    <p:sldLayoutId id="2147483717" r:id="rId18"/>
    <p:sldLayoutId id="2147483718" r:id="rId19"/>
    <p:sldLayoutId id="2147483719" r:id="rId20"/>
    <p:sldLayoutId id="2147483720" r:id="rId21"/>
    <p:sldLayoutId id="2147483721" r:id="rId22"/>
    <p:sldLayoutId id="2147483722" r:id="rId23"/>
    <p:sldLayoutId id="2147483723" r:id="rId24"/>
    <p:sldLayoutId id="2147483724" r:id="rId25"/>
    <p:sldLayoutId id="2147483725" r:id="rId26"/>
    <p:sldLayoutId id="2147483726" r:id="rId27"/>
    <p:sldLayoutId id="2147483727" r:id="rId28"/>
    <p:sldLayoutId id="2147483728" r:id="rId29"/>
    <p:sldLayoutId id="2147483729" r:id="rId30"/>
    <p:sldLayoutId id="2147483730" r:id="rId31"/>
    <p:sldLayoutId id="2147483731" r:id="rId32"/>
    <p:sldLayoutId id="2147483732" r:id="rId33"/>
    <p:sldLayoutId id="2147483733" r:id="rId34"/>
    <p:sldLayoutId id="2147483734" r:id="rId35"/>
    <p:sldLayoutId id="2147483735" r:id="rId36"/>
    <p:sldLayoutId id="2147483736" r:id="rId37"/>
    <p:sldLayoutId id="2147483737" r:id="rId3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13" Type="http://schemas.openxmlformats.org/officeDocument/2006/relationships/image" Target="../media/image21.png"/><Relationship Id="rId18" Type="http://schemas.openxmlformats.org/officeDocument/2006/relationships/image" Target="../media/image26.png"/><Relationship Id="rId3" Type="http://schemas.openxmlformats.org/officeDocument/2006/relationships/image" Target="../media/image11.jpeg"/><Relationship Id="rId7" Type="http://schemas.openxmlformats.org/officeDocument/2006/relationships/image" Target="../media/image15.jpg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14.jpg"/><Relationship Id="rId11" Type="http://schemas.openxmlformats.org/officeDocument/2006/relationships/image" Target="../media/image19.png"/><Relationship Id="rId5" Type="http://schemas.openxmlformats.org/officeDocument/2006/relationships/image" Target="../media/image13.jpg"/><Relationship Id="rId15" Type="http://schemas.openxmlformats.org/officeDocument/2006/relationships/image" Target="../media/image23.png"/><Relationship Id="rId10" Type="http://schemas.openxmlformats.org/officeDocument/2006/relationships/image" Target="../media/image18.jpg"/><Relationship Id="rId19" Type="http://schemas.openxmlformats.org/officeDocument/2006/relationships/image" Target="../media/image27.png"/><Relationship Id="rId4" Type="http://schemas.openxmlformats.org/officeDocument/2006/relationships/image" Target="../media/image12.png"/><Relationship Id="rId9" Type="http://schemas.openxmlformats.org/officeDocument/2006/relationships/image" Target="../media/image17.jpg"/><Relationship Id="rId1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8.jpeg"/><Relationship Id="rId4" Type="http://schemas.openxmlformats.org/officeDocument/2006/relationships/chart" Target="../charts/char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Relationship Id="rId5" Type="http://schemas.openxmlformats.org/officeDocument/2006/relationships/chart" Target="../charts/chart3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9B598ED-897B-45B6-A174-821D798DAF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5"/>
            <a:ext cx="12192000" cy="685019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632" y="2286000"/>
            <a:ext cx="12184736" cy="1627632"/>
          </a:xfrm>
          <a:prstGeom prst="rect">
            <a:avLst/>
          </a:prstGeom>
          <a:solidFill>
            <a:srgbClr val="1F26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4" name="TextBox 3"/>
          <p:cNvSpPr txBox="1"/>
          <p:nvPr/>
        </p:nvSpPr>
        <p:spPr>
          <a:xfrm>
            <a:off x="-7264" y="2681246"/>
            <a:ext cx="12199264" cy="92333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ln w="57150">
                  <a:noFill/>
                </a:ln>
                <a:solidFill>
                  <a:schemeClr val="bg1"/>
                </a:solidFill>
                <a:latin typeface="Trebuchet MS" panose="020B0603020202020204" pitchFamily="34" charset="0"/>
              </a:rPr>
              <a:t>2023 End of River Season Summary</a:t>
            </a:r>
            <a:endParaRPr lang="id-ID" sz="5400" dirty="0">
              <a:ln w="57150">
                <a:noFill/>
              </a:ln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pic>
        <p:nvPicPr>
          <p:cNvPr id="15" name="Picture 14" descr="A black sign with white text&#10;&#10;Description automatically generated">
            <a:extLst>
              <a:ext uri="{FF2B5EF4-FFF2-40B4-BE49-F238E27FC236}">
                <a16:creationId xmlns:a16="http://schemas.microsoft.com/office/drawing/2014/main" id="{91A2F6E9-6B79-429C-94BB-E42973574D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8936" y="4822109"/>
            <a:ext cx="2955969" cy="1046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03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54C390B-8AF3-4975-9DC5-A820EC38D1EC}"/>
              </a:ext>
            </a:extLst>
          </p:cNvPr>
          <p:cNvSpPr txBox="1"/>
          <p:nvPr/>
        </p:nvSpPr>
        <p:spPr>
          <a:xfrm>
            <a:off x="5354537" y="715096"/>
            <a:ext cx="6451235" cy="1150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500" baseline="30000" dirty="0">
                <a:ea typeface="Open Sans" panose="020B0806030504020204" pitchFamily="34" charset="0"/>
                <a:cs typeface="Open Sans" panose="020B0806030504020204" pitchFamily="34" charset="0"/>
              </a:rPr>
              <a:t>7th</a:t>
            </a:r>
            <a:r>
              <a:rPr lang="en-US" sz="2500" dirty="0">
                <a:ea typeface="Open Sans" panose="020B0806030504020204" pitchFamily="34" charset="0"/>
                <a:cs typeface="Open Sans" panose="020B0806030504020204" pitchFamily="34" charset="0"/>
              </a:rPr>
              <a:t> Annual Cleanup</a:t>
            </a:r>
          </a:p>
          <a:p>
            <a:pPr marR="0" lvl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500" dirty="0">
                <a:ea typeface="Open Sans" panose="020B0806030504020204" pitchFamily="34" charset="0"/>
                <a:cs typeface="Open Sans" panose="020B0806030504020204" pitchFamily="34" charset="0"/>
              </a:rPr>
              <a:t>October 14, 2023</a:t>
            </a:r>
          </a:p>
          <a:p>
            <a:pPr marL="0" marR="0" lvl="0" indent="0" algn="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Open Sans" panose="020B0806030504020204" pitchFamily="34" charset="0"/>
              <a:ea typeface="Open Sans" panose="020B0806030504020204" pitchFamily="34" charset="0"/>
              <a:cs typeface="Open Sans" panose="020B0806030504020204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BB3880D-9CCB-4A19-B7BC-BF639BE8AAD9}"/>
              </a:ext>
            </a:extLst>
          </p:cNvPr>
          <p:cNvSpPr txBox="1">
            <a:spLocks/>
          </p:cNvSpPr>
          <p:nvPr/>
        </p:nvSpPr>
        <p:spPr>
          <a:xfrm>
            <a:off x="4503818" y="65376"/>
            <a:ext cx="758267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j-ea"/>
                <a:cs typeface="+mj-cs"/>
              </a:rPr>
              <a:t>Dos Rios Watershed Cleanup</a:t>
            </a: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E73B472D-6868-47EF-AB1D-4F404581D5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833" y="4637133"/>
            <a:ext cx="1231206" cy="1231206"/>
          </a:xfrm>
          <a:prstGeom prst="rect">
            <a:avLst/>
          </a:prstGeom>
        </p:spPr>
      </p:pic>
      <p:pic>
        <p:nvPicPr>
          <p:cNvPr id="17" name="Picture 16" descr="Chick-fil-a logo&#10;">
            <a:extLst>
              <a:ext uri="{FF2B5EF4-FFF2-40B4-BE49-F238E27FC236}">
                <a16:creationId xmlns:a16="http://schemas.microsoft.com/office/drawing/2014/main" id="{EFDC2B3F-A76F-4E0C-A75E-C26FEE563D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1883" y="2596503"/>
            <a:ext cx="1639393" cy="907856"/>
          </a:xfrm>
          <a:prstGeom prst="rect">
            <a:avLst/>
          </a:prstGeom>
        </p:spPr>
      </p:pic>
      <p:pic>
        <p:nvPicPr>
          <p:cNvPr id="19" name="Picture 18" descr="CoPilot Creative Co logo">
            <a:extLst>
              <a:ext uri="{FF2B5EF4-FFF2-40B4-BE49-F238E27FC236}">
                <a16:creationId xmlns:a16="http://schemas.microsoft.com/office/drawing/2014/main" id="{42DB3D76-2997-4886-83A9-6E8E7E08A1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6871" y="3647785"/>
            <a:ext cx="1918952" cy="835558"/>
          </a:xfrm>
          <a:prstGeom prst="rect">
            <a:avLst/>
          </a:prstGeom>
        </p:spPr>
      </p:pic>
      <p:pic>
        <p:nvPicPr>
          <p:cNvPr id="20" name="Picture 19" descr="CEMEX logo&#10;">
            <a:extLst>
              <a:ext uri="{FF2B5EF4-FFF2-40B4-BE49-F238E27FC236}">
                <a16:creationId xmlns:a16="http://schemas.microsoft.com/office/drawing/2014/main" id="{89227516-3654-4D1C-930A-0709F1CF7CA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02" b="23897"/>
          <a:stretch/>
        </p:blipFill>
        <p:spPr>
          <a:xfrm>
            <a:off x="9240516" y="2323437"/>
            <a:ext cx="1697161" cy="957223"/>
          </a:xfrm>
          <a:prstGeom prst="rect">
            <a:avLst/>
          </a:prstGeom>
        </p:spPr>
      </p:pic>
      <p:pic>
        <p:nvPicPr>
          <p:cNvPr id="22" name="Picture 21" descr="Logo, company name&#10;&#10;Description automatically generated">
            <a:extLst>
              <a:ext uri="{FF2B5EF4-FFF2-40B4-BE49-F238E27FC236}">
                <a16:creationId xmlns:a16="http://schemas.microsoft.com/office/drawing/2014/main" id="{3020B5E5-27B1-4828-95E5-B166850211A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6716" y="2594167"/>
            <a:ext cx="1861681" cy="1083160"/>
          </a:xfrm>
          <a:prstGeom prst="rect">
            <a:avLst/>
          </a:prstGeom>
        </p:spPr>
      </p:pic>
      <p:pic>
        <p:nvPicPr>
          <p:cNvPr id="23" name="Picture 22" descr="Logo, company name&#10;&#10;Description automatically generated">
            <a:extLst>
              <a:ext uri="{FF2B5EF4-FFF2-40B4-BE49-F238E27FC236}">
                <a16:creationId xmlns:a16="http://schemas.microsoft.com/office/drawing/2014/main" id="{501665E4-9A71-494B-B364-83353CB4F38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2681" y="3367652"/>
            <a:ext cx="1519000" cy="1141328"/>
          </a:xfrm>
          <a:prstGeom prst="rect">
            <a:avLst/>
          </a:prstGeom>
        </p:spPr>
      </p:pic>
      <p:pic>
        <p:nvPicPr>
          <p:cNvPr id="29" name="Picture 28" descr="Text&#10;&#10;Description automatically generated with low confidence">
            <a:extLst>
              <a:ext uri="{FF2B5EF4-FFF2-40B4-BE49-F238E27FC236}">
                <a16:creationId xmlns:a16="http://schemas.microsoft.com/office/drawing/2014/main" id="{B160687A-CD86-45A7-8BA1-8C7544AD0F9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557" y="1564682"/>
            <a:ext cx="2039112" cy="926869"/>
          </a:xfrm>
          <a:prstGeom prst="rect">
            <a:avLst/>
          </a:prstGeom>
        </p:spPr>
      </p:pic>
      <p:pic>
        <p:nvPicPr>
          <p:cNvPr id="30" name="Picture 29" descr="Text&#10;&#10;Description automatically generated">
            <a:extLst>
              <a:ext uri="{FF2B5EF4-FFF2-40B4-BE49-F238E27FC236}">
                <a16:creationId xmlns:a16="http://schemas.microsoft.com/office/drawing/2014/main" id="{F32C7823-5EEA-4C3C-8A17-603A99E45AA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9535" y="1750306"/>
            <a:ext cx="2036696" cy="69237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270769E-C24E-DEAA-4E7D-610FCFA6342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723211" y="5933724"/>
            <a:ext cx="1856083" cy="7711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FD5C8FC-A8B7-F2AB-5E0E-3B05E710FA2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651253" y="4621712"/>
            <a:ext cx="1319957" cy="13160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475B7D8-D52C-02E2-1B85-ED88DBA1AB4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208929" y="4874334"/>
            <a:ext cx="1610092" cy="11051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AEB81E8-C47E-08CF-727D-40DC6B27CD2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638683" y="1657409"/>
            <a:ext cx="2084665" cy="878170"/>
          </a:xfrm>
          <a:prstGeom prst="rect">
            <a:avLst/>
          </a:prstGeom>
        </p:spPr>
      </p:pic>
      <p:pic>
        <p:nvPicPr>
          <p:cNvPr id="12" name="Picture 11" descr="A picture containing text, sign, gambling house&#10;&#10;Description automatically generated">
            <a:extLst>
              <a:ext uri="{FF2B5EF4-FFF2-40B4-BE49-F238E27FC236}">
                <a16:creationId xmlns:a16="http://schemas.microsoft.com/office/drawing/2014/main" id="{066F579F-C058-9B99-1DA4-90B547725A1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1253" y="2747676"/>
            <a:ext cx="1546709" cy="153239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9F457C8-6D7A-C38E-F936-D26F71A22F9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714451" y="3855529"/>
            <a:ext cx="1492829" cy="86949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690F9AEC-C1B0-9460-4CCD-D1CE4352600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96077" y="1240219"/>
            <a:ext cx="4945460" cy="437756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2A2B8BFD-BB64-4D15-1081-8B92914CFFA6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283042" y="4832453"/>
            <a:ext cx="1035886" cy="103588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67BF788-84FC-9C92-CC70-F6768585340B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511883" y="6015926"/>
            <a:ext cx="3926164" cy="65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9162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339500D-0B7F-425C-A150-4BABE4A43965}"/>
              </a:ext>
            </a:extLst>
          </p:cNvPr>
          <p:cNvSpPr txBox="1"/>
          <p:nvPr/>
        </p:nvSpPr>
        <p:spPr>
          <a:xfrm>
            <a:off x="170420" y="1644124"/>
            <a:ext cx="7516536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600" dirty="0"/>
              <a:t>Financial forecasting to ensure long-term solvency of the River Fund </a:t>
            </a:r>
          </a:p>
          <a:p>
            <a:pPr marL="285750" indent="-285750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600" dirty="0"/>
              <a:t>Comal River Improvement Project- Last Public Exit</a:t>
            </a:r>
          </a:p>
          <a:p>
            <a:pPr marL="285750" indent="-285750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600" dirty="0"/>
              <a:t>Comal River and Parks Sign Plan</a:t>
            </a:r>
          </a:p>
          <a:p>
            <a:pPr marL="285750" indent="-285750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600" dirty="0"/>
              <a:t>Consider application for National Water Trail recognition for the Comal River</a:t>
            </a:r>
          </a:p>
          <a:p>
            <a:pPr marL="285750" indent="-285750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600" dirty="0"/>
              <a:t>Consider Paid Parking at Guadalupe River Parks</a:t>
            </a:r>
          </a:p>
          <a:p>
            <a:pPr marL="285750" indent="-285750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600" dirty="0"/>
              <a:t>Consider Park Hours at City Tube Chute Park</a:t>
            </a:r>
          </a:p>
          <a:p>
            <a:pPr marL="285750" indent="-285750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600" dirty="0"/>
              <a:t>Direction for River Advisory Committee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E931BBD-9E56-4CAC-B7D7-81E84D958857}"/>
              </a:ext>
            </a:extLst>
          </p:cNvPr>
          <p:cNvSpPr txBox="1">
            <a:spLocks/>
          </p:cNvSpPr>
          <p:nvPr/>
        </p:nvSpPr>
        <p:spPr>
          <a:xfrm>
            <a:off x="436229" y="135563"/>
            <a:ext cx="7250726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j-ea"/>
                <a:cs typeface="+mj-cs"/>
              </a:rPr>
              <a:t>River Advisory Committee &amp; Upcoming Projects</a:t>
            </a:r>
          </a:p>
        </p:txBody>
      </p:sp>
      <p:pic>
        <p:nvPicPr>
          <p:cNvPr id="4" name="Picture Placeholder 9" descr="Overhead view of the Tube Chute and people in the water.">
            <a:extLst>
              <a:ext uri="{FF2B5EF4-FFF2-40B4-BE49-F238E27FC236}">
                <a16:creationId xmlns:a16="http://schemas.microsoft.com/office/drawing/2014/main" id="{D95985C7-05F1-8704-57CE-72D34F541C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46" r="31546"/>
          <a:stretch/>
        </p:blipFill>
        <p:spPr>
          <a:xfrm>
            <a:off x="7686955" y="0"/>
            <a:ext cx="45050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517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9B598ED-897B-45B6-A174-821D798DAF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5"/>
            <a:ext cx="12192000" cy="685019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632" y="2286000"/>
            <a:ext cx="12184736" cy="1627632"/>
          </a:xfrm>
          <a:prstGeom prst="rect">
            <a:avLst/>
          </a:prstGeom>
          <a:solidFill>
            <a:srgbClr val="1F26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4" name="TextBox 3"/>
          <p:cNvSpPr txBox="1"/>
          <p:nvPr/>
        </p:nvSpPr>
        <p:spPr>
          <a:xfrm>
            <a:off x="-7264" y="2681246"/>
            <a:ext cx="12199264" cy="92333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ln w="57150">
                  <a:noFill/>
                </a:ln>
                <a:solidFill>
                  <a:schemeClr val="bg1"/>
                </a:solidFill>
                <a:latin typeface="Trebuchet MS" panose="020B0603020202020204" pitchFamily="34" charset="0"/>
              </a:rPr>
              <a:t>Questions?</a:t>
            </a:r>
            <a:endParaRPr lang="id-ID" sz="5400" dirty="0">
              <a:ln w="57150">
                <a:noFill/>
              </a:ln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5939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 Diagonal Corner Rectangle 15"/>
          <p:cNvSpPr/>
          <p:nvPr/>
        </p:nvSpPr>
        <p:spPr>
          <a:xfrm>
            <a:off x="802369" y="706641"/>
            <a:ext cx="4139768" cy="5551283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90DACE0-E674-45F3-9893-59B4B587E88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/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DA77CAD-4548-4F66-9225-21DECD55723B}"/>
              </a:ext>
            </a:extLst>
          </p:cNvPr>
          <p:cNvSpPr txBox="1"/>
          <p:nvPr/>
        </p:nvSpPr>
        <p:spPr>
          <a:xfrm>
            <a:off x="5431906" y="1512700"/>
            <a:ext cx="6668872" cy="48779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05000"/>
              </a:lnSpc>
              <a:spcBef>
                <a:spcPts val="120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2400" dirty="0">
                <a:ea typeface="Calibri" panose="020F0502020204030204" pitchFamily="34" charset="0"/>
              </a:rPr>
              <a:t>Tubing in New Braunfels is a resilient form of recreation, even in drought conditions</a:t>
            </a:r>
          </a:p>
          <a:p>
            <a:pPr marL="342900" indent="-342900">
              <a:lnSpc>
                <a:spcPct val="105000"/>
              </a:lnSpc>
              <a:spcBef>
                <a:spcPts val="120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2400" dirty="0">
                <a:ea typeface="Calibri" panose="020F0502020204030204" pitchFamily="34" charset="0"/>
              </a:rPr>
              <a:t>There was an increase in River Management Fees collected in comparison to the last few years</a:t>
            </a:r>
          </a:p>
          <a:p>
            <a:pPr marL="342900" indent="-342900">
              <a:lnSpc>
                <a:spcPct val="105000"/>
              </a:lnSpc>
              <a:spcBef>
                <a:spcPts val="120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2400" dirty="0">
                <a:ea typeface="Calibri" panose="020F0502020204030204" pitchFamily="34" charset="0"/>
              </a:rPr>
              <a:t>Parking revenue collected was a new high for the season</a:t>
            </a:r>
          </a:p>
          <a:p>
            <a:pPr marL="342900" indent="-342900">
              <a:lnSpc>
                <a:spcPct val="105000"/>
              </a:lnSpc>
              <a:spcBef>
                <a:spcPts val="120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2400" dirty="0">
                <a:ea typeface="Calibri" panose="020F0502020204030204" pitchFamily="34" charset="0"/>
              </a:rPr>
              <a:t>Parking and litter totals point to higher weekday use</a:t>
            </a:r>
          </a:p>
          <a:p>
            <a:pPr marL="342900" indent="-342900">
              <a:lnSpc>
                <a:spcPct val="105000"/>
              </a:lnSpc>
              <a:spcBef>
                <a:spcPts val="120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2400" dirty="0">
                <a:ea typeface="Calibri" panose="020F0502020204030204" pitchFamily="34" charset="0"/>
              </a:rPr>
              <a:t>There is a need for re-education on the Disposable Container Ban</a:t>
            </a:r>
          </a:p>
        </p:txBody>
      </p:sp>
      <p:pic>
        <p:nvPicPr>
          <p:cNvPr id="13" name="Picture Placeholder 7">
            <a:extLst>
              <a:ext uri="{FF2B5EF4-FFF2-40B4-BE49-F238E27FC236}">
                <a16:creationId xmlns:a16="http://schemas.microsoft.com/office/drawing/2014/main" id="{D163557F-EB62-4AAE-8018-876554C0B5C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3179" r="15577"/>
          <a:stretch/>
        </p:blipFill>
        <p:spPr>
          <a:xfrm>
            <a:off x="312600" y="-1"/>
            <a:ext cx="487680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AB9DA38-449C-1E9F-E9AA-33A9052A68D5}"/>
              </a:ext>
            </a:extLst>
          </p:cNvPr>
          <p:cNvSpPr txBox="1">
            <a:spLocks/>
          </p:cNvSpPr>
          <p:nvPr/>
        </p:nvSpPr>
        <p:spPr>
          <a:xfrm>
            <a:off x="5668915" y="339725"/>
            <a:ext cx="6103257" cy="101905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j-ea"/>
                <a:cs typeface="+mj-cs"/>
              </a:rPr>
              <a:t>2023 Season in Review</a:t>
            </a:r>
          </a:p>
        </p:txBody>
      </p:sp>
    </p:spTree>
    <p:extLst>
      <p:ext uri="{BB962C8B-B14F-4D97-AF65-F5344CB8AC3E}">
        <p14:creationId xmlns:p14="http://schemas.microsoft.com/office/powerpoint/2010/main" val="19574461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90DACE0-E674-45F3-9893-59B4B587E88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/>
      </p:sp>
      <p:pic>
        <p:nvPicPr>
          <p:cNvPr id="8" name="Picture 10">
            <a:extLst>
              <a:ext uri="{FF2B5EF4-FFF2-40B4-BE49-F238E27FC236}">
                <a16:creationId xmlns:a16="http://schemas.microsoft.com/office/drawing/2014/main" id="{EDE25224-09A8-4AA3-A6FE-85685AFD5C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59"/>
          <a:stretch/>
        </p:blipFill>
        <p:spPr bwMode="auto">
          <a:xfrm rot="5400000">
            <a:off x="-822431" y="1203670"/>
            <a:ext cx="6882872" cy="4463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9B84B21-9C47-430E-9807-BC7FF7AC0C11}"/>
              </a:ext>
            </a:extLst>
          </p:cNvPr>
          <p:cNvSpPr txBox="1"/>
          <p:nvPr/>
        </p:nvSpPr>
        <p:spPr>
          <a:xfrm>
            <a:off x="5316397" y="1415530"/>
            <a:ext cx="6618786" cy="53396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>
              <a:lnSpc>
                <a:spcPct val="105000"/>
              </a:lnSpc>
              <a:spcBef>
                <a:spcPts val="120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2400" dirty="0">
                <a:effectLst/>
                <a:ea typeface="Times New Roman" panose="02020603050405020304" pitchFamily="18" charset="0"/>
              </a:rPr>
              <a:t>It was hot and dry- again!</a:t>
            </a:r>
          </a:p>
          <a:p>
            <a:pPr marL="800100" lvl="1" indent="-342900">
              <a:lnSpc>
                <a:spcPct val="105000"/>
              </a:lnSpc>
              <a:spcBef>
                <a:spcPts val="120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2400" dirty="0">
                <a:effectLst/>
                <a:ea typeface="Times New Roman" panose="02020603050405020304" pitchFamily="18" charset="0"/>
              </a:rPr>
              <a:t>Triple digit temperatures most of the summer</a:t>
            </a:r>
          </a:p>
          <a:p>
            <a:pPr marL="800100" lvl="1" indent="-342900">
              <a:lnSpc>
                <a:spcPct val="105000"/>
              </a:lnSpc>
              <a:spcBef>
                <a:spcPts val="120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2400" dirty="0">
                <a:ea typeface="Times New Roman" panose="02020603050405020304" pitchFamily="18" charset="0"/>
              </a:rPr>
              <a:t>No river closures</a:t>
            </a:r>
            <a:endParaRPr lang="en-US" sz="2400" dirty="0">
              <a:effectLst/>
              <a:ea typeface="Times New Roman" panose="02020603050405020304" pitchFamily="18" charset="0"/>
            </a:endParaRPr>
          </a:p>
          <a:p>
            <a:pPr marL="800100" lvl="1" indent="-342900">
              <a:lnSpc>
                <a:spcPct val="105000"/>
              </a:lnSpc>
              <a:spcBef>
                <a:spcPts val="120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2400" dirty="0">
                <a:effectLst/>
                <a:ea typeface="Times New Roman" panose="02020603050405020304" pitchFamily="18" charset="0"/>
              </a:rPr>
              <a:t>The float was long- over 4 hours in July</a:t>
            </a:r>
            <a:endParaRPr lang="en-US" sz="2400" dirty="0">
              <a:effectLst/>
              <a:ea typeface="Calibri" panose="020F0502020204030204" pitchFamily="34" charset="0"/>
            </a:endParaRPr>
          </a:p>
          <a:p>
            <a:pPr marL="342900" marR="0" lvl="0" indent="-342900">
              <a:lnSpc>
                <a:spcPct val="105000"/>
              </a:lnSpc>
              <a:spcBef>
                <a:spcPts val="120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2400" dirty="0">
                <a:effectLst/>
                <a:ea typeface="Times New Roman" panose="02020603050405020304" pitchFamily="18" charset="0"/>
              </a:rPr>
              <a:t>There were no staging days for the Comal River</a:t>
            </a:r>
          </a:p>
          <a:p>
            <a:pPr marL="342900" marR="0" lvl="0" indent="-342900">
              <a:lnSpc>
                <a:spcPct val="105000"/>
              </a:lnSpc>
              <a:spcBef>
                <a:spcPts val="120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2400" dirty="0">
                <a:ea typeface="Calibri" panose="020F0502020204030204" pitchFamily="34" charset="0"/>
              </a:rPr>
              <a:t>Low river flow brought new challenges from one weekend to the next</a:t>
            </a:r>
          </a:p>
          <a:p>
            <a:pPr marL="342900" indent="-342900">
              <a:lnSpc>
                <a:spcPct val="105000"/>
              </a:lnSpc>
              <a:spcBef>
                <a:spcPts val="120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2400" dirty="0">
                <a:effectLst/>
                <a:ea typeface="Times New Roman" panose="02020603050405020304" pitchFamily="18" charset="0"/>
              </a:rPr>
              <a:t>The free lifejacket program continues to see tremendous use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3E984B-322C-86FB-ABF3-817F5ADE4975}"/>
              </a:ext>
            </a:extLst>
          </p:cNvPr>
          <p:cNvSpPr txBox="1">
            <a:spLocks/>
          </p:cNvSpPr>
          <p:nvPr/>
        </p:nvSpPr>
        <p:spPr>
          <a:xfrm>
            <a:off x="5574162" y="315454"/>
            <a:ext cx="6103257" cy="101905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j-ea"/>
                <a:cs typeface="+mj-cs"/>
              </a:rPr>
              <a:t>2023 Season in Review 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j-ea"/>
                <a:cs typeface="+mj-cs"/>
              </a:rPr>
              <a:t>Continued</a:t>
            </a:r>
          </a:p>
        </p:txBody>
      </p:sp>
    </p:spTree>
    <p:extLst>
      <p:ext uri="{BB962C8B-B14F-4D97-AF65-F5344CB8AC3E}">
        <p14:creationId xmlns:p14="http://schemas.microsoft.com/office/powerpoint/2010/main" val="35685382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A20FDBA2-5613-49A3-8C6F-9AD382FAC753}"/>
              </a:ext>
            </a:extLst>
          </p:cNvPr>
          <p:cNvSpPr txBox="1">
            <a:spLocks/>
          </p:cNvSpPr>
          <p:nvPr/>
        </p:nvSpPr>
        <p:spPr>
          <a:xfrm>
            <a:off x="602342" y="365125"/>
            <a:ext cx="10987316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j-ea"/>
                <a:cs typeface="+mj-cs"/>
              </a:rPr>
              <a:t>River Litter Totals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j-ea"/>
                <a:cs typeface="+mj-cs"/>
              </a:rPr>
              <a:t>Litter collected in the rivers in New Braunfels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F3CC61E-7D3E-47DA-86B7-181291EF8E38}"/>
              </a:ext>
            </a:extLst>
          </p:cNvPr>
          <p:cNvSpPr txBox="1"/>
          <p:nvPr/>
        </p:nvSpPr>
        <p:spPr>
          <a:xfrm>
            <a:off x="1623166" y="6281651"/>
            <a:ext cx="5419288" cy="3810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Open Sans" panose="020B0806030504020204" pitchFamily="34" charset="0"/>
                <a:ea typeface="Open Sans" panose="020B0806030504020204" pitchFamily="34" charset="0"/>
                <a:cs typeface="Open Sans" panose="020B0806030504020204" pitchFamily="34" charset="0"/>
              </a:rPr>
              <a:t>* 2023 totals are incomplete, including only March-September</a:t>
            </a:r>
            <a:endParaRPr kumimoji="0" lang="id-ID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Open Sans" panose="020B0806030504020204" pitchFamily="34" charset="0"/>
              <a:ea typeface="Open Sans" panose="020B0806030504020204" pitchFamily="34" charset="0"/>
              <a:cs typeface="Open Sans" panose="020B0806030504020204" pitchFamily="34" charset="0"/>
            </a:endParaRPr>
          </a:p>
        </p:txBody>
      </p:sp>
      <p:pic>
        <p:nvPicPr>
          <p:cNvPr id="2" name="Picture Placeholder 6" descr="A picture containing tree, outdoor, forest&#10;&#10;Description automatically generated">
            <a:extLst>
              <a:ext uri="{FF2B5EF4-FFF2-40B4-BE49-F238E27FC236}">
                <a16:creationId xmlns:a16="http://schemas.microsoft.com/office/drawing/2014/main" id="{E3BF23C1-E676-54FE-603D-A6DF1ACAFFF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42" r="27526"/>
          <a:stretch/>
        </p:blipFill>
        <p:spPr>
          <a:xfrm>
            <a:off x="8523214" y="0"/>
            <a:ext cx="3653468" cy="6858000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</p:pic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A8944A54-4647-CDD7-0F9D-02EB981319F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58737456"/>
              </p:ext>
            </p:extLst>
          </p:nvPr>
        </p:nvGraphicFramePr>
        <p:xfrm>
          <a:off x="1543471" y="1470689"/>
          <a:ext cx="5578679" cy="48109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870475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4BD114EA-BF0A-46C8-95DB-AA7943DA15D4}"/>
              </a:ext>
            </a:extLst>
          </p:cNvPr>
          <p:cNvSpPr txBox="1">
            <a:spLocks/>
          </p:cNvSpPr>
          <p:nvPr/>
        </p:nvSpPr>
        <p:spPr>
          <a:xfrm>
            <a:off x="1062723" y="209677"/>
            <a:ext cx="10987316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j-ea"/>
                <a:cs typeface="+mj-cs"/>
              </a:rPr>
              <a:t>Compliance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C8DA69D2-1883-496E-84A0-FEF0800B999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06726052"/>
              </p:ext>
            </p:extLst>
          </p:nvPr>
        </p:nvGraphicFramePr>
        <p:xfrm>
          <a:off x="5252931" y="1351487"/>
          <a:ext cx="6939069" cy="47040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8" name="Picture Placeholder 7" descr="A Police Officer looking over tubers on the Comal River.">
            <a:extLst>
              <a:ext uri="{FF2B5EF4-FFF2-40B4-BE49-F238E27FC236}">
                <a16:creationId xmlns:a16="http://schemas.microsoft.com/office/drawing/2014/main" id="{66BEEB22-020F-4D2C-8F25-36883B47956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71" r="26271"/>
          <a:stretch>
            <a:fillRect/>
          </a:stretch>
        </p:blipFill>
        <p:spPr>
          <a:xfrm>
            <a:off x="301683" y="0"/>
            <a:ext cx="4876800" cy="6857999"/>
          </a:xfrm>
        </p:spPr>
      </p:pic>
    </p:spTree>
    <p:extLst>
      <p:ext uri="{BB962C8B-B14F-4D97-AF65-F5344CB8AC3E}">
        <p14:creationId xmlns:p14="http://schemas.microsoft.com/office/powerpoint/2010/main" val="15149299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A lifeguard overlooking the Tube Chute &#10;&#10;">
            <a:extLst>
              <a:ext uri="{FF2B5EF4-FFF2-40B4-BE49-F238E27FC236}">
                <a16:creationId xmlns:a16="http://schemas.microsoft.com/office/drawing/2014/main" id="{919B33D9-56DA-4BBA-9F85-73ED982E1AD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04" r="23304"/>
          <a:stretch>
            <a:fillRect/>
          </a:stretch>
        </p:blipFill>
        <p:spPr>
          <a:xfrm>
            <a:off x="0" y="0"/>
            <a:ext cx="5486400" cy="6858000"/>
          </a:xfrm>
          <a:ln>
            <a:solidFill>
              <a:schemeClr val="accent1">
                <a:lumMod val="50000"/>
              </a:schemeClr>
            </a:solidFill>
          </a:ln>
        </p:spPr>
      </p:pic>
      <p:sp>
        <p:nvSpPr>
          <p:cNvPr id="36" name="Title 1">
            <a:extLst>
              <a:ext uri="{FF2B5EF4-FFF2-40B4-BE49-F238E27FC236}">
                <a16:creationId xmlns:a16="http://schemas.microsoft.com/office/drawing/2014/main" id="{C6031351-4BE9-42D7-8E8C-C2F4ECB377AC}"/>
              </a:ext>
            </a:extLst>
          </p:cNvPr>
          <p:cNvSpPr txBox="1">
            <a:spLocks/>
          </p:cNvSpPr>
          <p:nvPr/>
        </p:nvSpPr>
        <p:spPr>
          <a:xfrm>
            <a:off x="5486400" y="365125"/>
            <a:ext cx="6103257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j-ea"/>
                <a:cs typeface="+mj-cs"/>
              </a:rPr>
              <a:t>Lifeguard Activity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  <a:ea typeface="+mj-ea"/>
              <a:cs typeface="+mj-cs"/>
            </a:endParaRPr>
          </a:p>
        </p:txBody>
      </p:sp>
      <p:graphicFrame>
        <p:nvGraphicFramePr>
          <p:cNvPr id="16" name="Chart 15">
            <a:extLst>
              <a:ext uri="{FF2B5EF4-FFF2-40B4-BE49-F238E27FC236}">
                <a16:creationId xmlns:a16="http://schemas.microsoft.com/office/drawing/2014/main" id="{1C5D99FA-E60D-406E-9D34-B1F7810722B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20271110"/>
              </p:ext>
            </p:extLst>
          </p:nvPr>
        </p:nvGraphicFramePr>
        <p:xfrm>
          <a:off x="5486400" y="1087120"/>
          <a:ext cx="6705600" cy="50190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7C1DA033-FE41-B374-FC7D-A9FF27ADB7EB}"/>
              </a:ext>
            </a:extLst>
          </p:cNvPr>
          <p:cNvSpPr txBox="1"/>
          <p:nvPr/>
        </p:nvSpPr>
        <p:spPr>
          <a:xfrm>
            <a:off x="5815978" y="6106160"/>
            <a:ext cx="63106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*Lifeguards were not at the Tube Chute August 19-20, 26-27, and September 2-4 due to low flow conditions.</a:t>
            </a:r>
          </a:p>
        </p:txBody>
      </p:sp>
    </p:spTree>
    <p:extLst>
      <p:ext uri="{BB962C8B-B14F-4D97-AF65-F5344CB8AC3E}">
        <p14:creationId xmlns:p14="http://schemas.microsoft.com/office/powerpoint/2010/main" val="3936050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323876" y="1528162"/>
            <a:ext cx="4518712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spcBef>
                <a:spcPts val="0"/>
              </a:spcBef>
              <a:spcAft>
                <a:spcPts val="3600"/>
              </a:spcAft>
              <a:buClrTx/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Open Sans" panose="020B0806030504020204" pitchFamily="34" charset="0"/>
                <a:cs typeface="Open Sans" panose="020B0806030504020204" pitchFamily="34" charset="0"/>
              </a:rPr>
              <a:t>Parking is the #1 source of revenue in the River Fund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Open Sans" panose="020B0806030504020204" pitchFamily="34" charset="0"/>
              <a:cs typeface="Open Sans" panose="020B0806030504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spcBef>
                <a:spcPts val="0"/>
              </a:spcBef>
              <a:spcAft>
                <a:spcPts val="3600"/>
              </a:spcAft>
              <a:buClrTx/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>
                <a:ea typeface="Open Sans" panose="020B0806030504020204" pitchFamily="34" charset="0"/>
                <a:cs typeface="Open Sans" panose="020B0806030504020204" pitchFamily="34" charset="0"/>
              </a:rPr>
              <a:t>5 paid parking lots, 4 are free for residents</a:t>
            </a:r>
            <a:endParaRPr lang="en-US" sz="1500" dirty="0">
              <a:ea typeface="Open Sans" panose="020B0806030504020204" pitchFamily="34" charset="0"/>
              <a:cs typeface="Open Sans" panose="020B0806030504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spcBef>
                <a:spcPts val="0"/>
              </a:spcBef>
              <a:spcAft>
                <a:spcPts val="3600"/>
              </a:spcAft>
              <a:buClrTx/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Open Sans" panose="020B0806030504020204" pitchFamily="34" charset="0"/>
                <a:cs typeface="Open Sans" panose="020B0806030504020204" pitchFamily="34" charset="0"/>
              </a:rPr>
              <a:t>No rain days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Open Sans" panose="020B0806030504020204" pitchFamily="34" charset="0"/>
              <a:cs typeface="Open Sans" panose="020B0806030504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spcBef>
                <a:spcPts val="0"/>
              </a:spcBef>
              <a:spcAft>
                <a:spcPts val="3600"/>
              </a:spcAft>
              <a:buClrTx/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>
                <a:ea typeface="Open Sans" panose="020B0806030504020204" pitchFamily="34" charset="0"/>
                <a:cs typeface="Open Sans" panose="020B0806030504020204" pitchFamily="34" charset="0"/>
              </a:rPr>
              <a:t>Parking revenue points to an increase in weekday visitation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Open Sans" panose="020B0806030504020204" pitchFamily="34" charset="0"/>
              <a:cs typeface="Open Sans" panose="020B0806030504020204" pitchFamily="34" charset="0"/>
            </a:endParaRP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2F333F11-A9D9-428A-B10D-55B9174A4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15699B-D6F6-4420-B4EA-6FDFC667D8D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A92DE45F-2B07-4654-92C0-3BAC913489DE}"/>
              </a:ext>
            </a:extLst>
          </p:cNvPr>
          <p:cNvSpPr txBox="1">
            <a:spLocks/>
          </p:cNvSpPr>
          <p:nvPr/>
        </p:nvSpPr>
        <p:spPr>
          <a:xfrm>
            <a:off x="602342" y="365125"/>
            <a:ext cx="10987316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j-ea"/>
                <a:cs typeface="+mj-cs"/>
              </a:rPr>
              <a:t>Parking Revenue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  <a:ea typeface="+mj-ea"/>
              <a:cs typeface="+mj-cs"/>
            </a:endParaRP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1C5F9DCD-B73A-49B1-92C4-8430ECFD282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00753884"/>
              </p:ext>
            </p:extLst>
          </p:nvPr>
        </p:nvGraphicFramePr>
        <p:xfrm>
          <a:off x="5151120" y="752872"/>
          <a:ext cx="7040880" cy="53522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9543307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260896" y="1690688"/>
            <a:ext cx="4469726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spcAft>
                <a:spcPts val="3000"/>
              </a:spcAft>
              <a:buClrTx/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Open Sans" panose="020B0806030504020204" pitchFamily="34" charset="0"/>
                <a:cs typeface="Open Sans" panose="020B0806030504020204" pitchFamily="34" charset="0"/>
              </a:rPr>
              <a:t>The River Management Fee is $2 per user on weekends and holidays from Memorial Day Weekend- Labor Day</a:t>
            </a:r>
          </a:p>
          <a:p>
            <a:pPr marL="342900" marR="0" lvl="0" indent="-342900" algn="l" defTabSz="914400" rtl="0" eaLnBrk="1" fontAlgn="auto" latinLnBrk="0" hangingPunct="1">
              <a:spcAft>
                <a:spcPts val="3000"/>
              </a:spcAft>
              <a:buClrTx/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>
                <a:ea typeface="Open Sans" panose="020B0806030504020204" pitchFamily="34" charset="0"/>
                <a:cs typeface="Open Sans" panose="020B0806030504020204" pitchFamily="34" charset="0"/>
              </a:rPr>
              <a:t>Extra holiday collection day on July 3rd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Open Sans" panose="020B0806030504020204" pitchFamily="34" charset="0"/>
              <a:cs typeface="Open Sans" panose="020B0806030504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spcAft>
                <a:spcPts val="3000"/>
              </a:spcAft>
              <a:buClrTx/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>
                <a:ea typeface="Open Sans" panose="020B0806030504020204" pitchFamily="34" charset="0"/>
                <a:cs typeface="Open Sans" panose="020B0806030504020204" pitchFamily="34" charset="0"/>
              </a:rPr>
              <a:t>22% of River Management Fees are collected by the City, and 78% are collected by River Outfitters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Open Sans" panose="020B0806030504020204" pitchFamily="34" charset="0"/>
              <a:cs typeface="Open Sans" panose="020B0806030504020204" pitchFamily="34" charset="0"/>
            </a:endParaRP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2F333F11-A9D9-428A-B10D-55B9174A4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15699B-D6F6-4420-B4EA-6FDFC667D8D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A92DE45F-2B07-4654-92C0-3BAC913489DE}"/>
              </a:ext>
            </a:extLst>
          </p:cNvPr>
          <p:cNvSpPr txBox="1">
            <a:spLocks/>
          </p:cNvSpPr>
          <p:nvPr/>
        </p:nvSpPr>
        <p:spPr>
          <a:xfrm>
            <a:off x="602342" y="365125"/>
            <a:ext cx="10987316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j-ea"/>
                <a:cs typeface="+mj-cs"/>
              </a:rPr>
              <a:t>River Management Fee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  <a:ea typeface="+mj-ea"/>
              <a:cs typeface="+mj-cs"/>
            </a:endParaRP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01E4418B-3289-450A-B907-7A3278A94C7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43813355"/>
              </p:ext>
            </p:extLst>
          </p:nvPr>
        </p:nvGraphicFramePr>
        <p:xfrm>
          <a:off x="5072068" y="1203649"/>
          <a:ext cx="6924352" cy="52892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9389521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A20FDBA2-5613-49A3-8C6F-9AD382FAC753}"/>
              </a:ext>
            </a:extLst>
          </p:cNvPr>
          <p:cNvSpPr txBox="1">
            <a:spLocks/>
          </p:cNvSpPr>
          <p:nvPr/>
        </p:nvSpPr>
        <p:spPr>
          <a:xfrm>
            <a:off x="630917" y="365125"/>
            <a:ext cx="10987316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j-ea"/>
                <a:cs typeface="+mj-cs"/>
              </a:rPr>
              <a:t>River Fund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j-ea"/>
                <a:cs typeface="+mj-cs"/>
              </a:rPr>
              <a:t>Summary of Revenues and Expenditures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47D96AC4-C937-4246-BA68-A4462517AA5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36320106"/>
              </p:ext>
            </p:extLst>
          </p:nvPr>
        </p:nvGraphicFramePr>
        <p:xfrm>
          <a:off x="1251503" y="1505620"/>
          <a:ext cx="9746144" cy="49872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3564472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8282</TotalTime>
  <Words>382</Words>
  <Application>Microsoft Office PowerPoint</Application>
  <PresentationFormat>Widescreen</PresentationFormat>
  <Paragraphs>62</Paragraphs>
  <Slides>12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Arial</vt:lpstr>
      <vt:lpstr>Calibri</vt:lpstr>
      <vt:lpstr>Calibri Light</vt:lpstr>
      <vt:lpstr>Open Sans</vt:lpstr>
      <vt:lpstr>Symbol</vt:lpstr>
      <vt:lpstr>Trebuchet MS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Amy Niles</dc:creator>
  <cp:lastModifiedBy>Amy Niles</cp:lastModifiedBy>
  <cp:revision>95</cp:revision>
  <cp:lastPrinted>2021-10-11T19:25:50Z</cp:lastPrinted>
  <dcterms:created xsi:type="dcterms:W3CDTF">2021-09-23T15:03:12Z</dcterms:created>
  <dcterms:modified xsi:type="dcterms:W3CDTF">2023-10-12T21:50:38Z</dcterms:modified>
</cp:coreProperties>
</file>